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0"/>
  </p:notesMasterIdLst>
  <p:sldIdLst>
    <p:sldId id="256" r:id="rId2"/>
    <p:sldId id="258" r:id="rId3"/>
    <p:sldId id="263" r:id="rId4"/>
    <p:sldId id="264" r:id="rId5"/>
    <p:sldId id="281" r:id="rId6"/>
    <p:sldId id="282" r:id="rId7"/>
    <p:sldId id="286" r:id="rId8"/>
    <p:sldId id="287" r:id="rId9"/>
    <p:sldId id="283" r:id="rId10"/>
    <p:sldId id="284" r:id="rId11"/>
    <p:sldId id="316" r:id="rId12"/>
    <p:sldId id="289" r:id="rId13"/>
    <p:sldId id="304" r:id="rId14"/>
    <p:sldId id="320" r:id="rId15"/>
    <p:sldId id="290" r:id="rId16"/>
    <p:sldId id="292" r:id="rId17"/>
    <p:sldId id="272" r:id="rId18"/>
    <p:sldId id="273" r:id="rId19"/>
    <p:sldId id="274" r:id="rId20"/>
    <p:sldId id="275" r:id="rId21"/>
    <p:sldId id="305" r:id="rId22"/>
    <p:sldId id="276" r:id="rId23"/>
    <p:sldId id="277" r:id="rId24"/>
    <p:sldId id="278" r:id="rId25"/>
    <p:sldId id="279" r:id="rId26"/>
    <p:sldId id="280" r:id="rId27"/>
    <p:sldId id="293" r:id="rId28"/>
    <p:sldId id="294" r:id="rId29"/>
    <p:sldId id="295" r:id="rId30"/>
    <p:sldId id="296" r:id="rId31"/>
    <p:sldId id="297" r:id="rId32"/>
    <p:sldId id="298" r:id="rId33"/>
    <p:sldId id="301" r:id="rId34"/>
    <p:sldId id="299" r:id="rId35"/>
    <p:sldId id="302" r:id="rId36"/>
    <p:sldId id="303" r:id="rId37"/>
    <p:sldId id="309" r:id="rId38"/>
    <p:sldId id="306" r:id="rId39"/>
    <p:sldId id="307" r:id="rId40"/>
    <p:sldId id="310" r:id="rId41"/>
    <p:sldId id="311" r:id="rId42"/>
    <p:sldId id="312" r:id="rId43"/>
    <p:sldId id="313" r:id="rId44"/>
    <p:sldId id="314" r:id="rId45"/>
    <p:sldId id="315" r:id="rId46"/>
    <p:sldId id="317" r:id="rId47"/>
    <p:sldId id="318" r:id="rId48"/>
    <p:sldId id="319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433"/>
    <a:srgbClr val="0E5580"/>
    <a:srgbClr val="F7F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C1E1C-4476-4D64-B8A5-3240CD78832B}" v="1409" dt="2023-12-12T09:35:55.687"/>
    <p1510:client id="{31700831-48D5-4767-ACE5-442193006C1E}" v="4280" dt="2023-12-12T08:26:00.875"/>
    <p1510:client id="{91D8AC04-DF36-4C35-B5A2-9209A111820C}" v="4010" dt="2023-12-11T15:18:32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Scuole di musica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6022883672886856E-17"/>
                  <c:y val="-1.5134318867466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BD-4975-A260-FB008A09DDFA}"/>
                </c:ext>
              </c:extLst>
            </c:dLbl>
            <c:dLbl>
              <c:idx val="1"/>
              <c:layout>
                <c:manualLayout>
                  <c:x val="0"/>
                  <c:y val="-1.2107455093973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BD-4975-A260-FB008A09DDFA}"/>
                </c:ext>
              </c:extLst>
            </c:dLbl>
            <c:dLbl>
              <c:idx val="2"/>
              <c:layout>
                <c:manualLayout>
                  <c:x val="0"/>
                  <c:y val="-6.0537275469866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BD-4975-A260-FB008A09DDFA}"/>
                </c:ext>
              </c:extLst>
            </c:dLbl>
            <c:dLbl>
              <c:idx val="3"/>
              <c:layout>
                <c:manualLayout>
                  <c:x val="-2.8388928317957039E-3"/>
                  <c:y val="-2.724177396144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BD-4975-A260-FB008A09DDFA}"/>
                </c:ext>
              </c:extLst>
            </c:dLbl>
            <c:dLbl>
              <c:idx val="4"/>
              <c:layout>
                <c:manualLayout>
                  <c:x val="0"/>
                  <c:y val="-3.0268637734933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BD-4975-A260-FB008A09DDFA}"/>
                </c:ext>
              </c:extLst>
            </c:dLbl>
            <c:dLbl>
              <c:idx val="5"/>
              <c:layout>
                <c:manualLayout>
                  <c:x val="-1.419446415897904E-3"/>
                  <c:y val="-1.8161182640960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BD-4975-A260-FB008A09D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Foglio1!$A$2:$A$7</c:f>
              <c:strCache>
                <c:ptCount val="6"/>
                <c:pt idx="0">
                  <c:v>anno scolastico 2018/2019</c:v>
                </c:pt>
                <c:pt idx="1">
                  <c:v>anno scolastico 2019/2020</c:v>
                </c:pt>
                <c:pt idx="2">
                  <c:v>anno scolastico 2020/2021</c:v>
                </c:pt>
                <c:pt idx="3">
                  <c:v>anno scolastico 2021/2022</c:v>
                </c:pt>
                <c:pt idx="4">
                  <c:v>anno scolastico 2022/2023</c:v>
                </c:pt>
                <c:pt idx="5">
                  <c:v>anno scolastico 2023/2024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161</c:v>
                </c:pt>
                <c:pt idx="1">
                  <c:v>163</c:v>
                </c:pt>
                <c:pt idx="2">
                  <c:v>183</c:v>
                </c:pt>
                <c:pt idx="3">
                  <c:v>197</c:v>
                </c:pt>
                <c:pt idx="4">
                  <c:v>198</c:v>
                </c:pt>
                <c:pt idx="5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6-41A3-A4D7-09CFB66C1BAA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Colonna1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anno scolastico 2018/2019</c:v>
                </c:pt>
                <c:pt idx="1">
                  <c:v>anno scolastico 2019/2020</c:v>
                </c:pt>
                <c:pt idx="2">
                  <c:v>anno scolastico 2020/2021</c:v>
                </c:pt>
                <c:pt idx="3">
                  <c:v>anno scolastico 2021/2022</c:v>
                </c:pt>
                <c:pt idx="4">
                  <c:v>anno scolastico 2022/2023</c:v>
                </c:pt>
                <c:pt idx="5">
                  <c:v>anno scolastico 2023/2024</c:v>
                </c:pt>
              </c:strCache>
            </c:strRef>
          </c:cat>
          <c:val>
            <c:numRef>
              <c:f>Foglio1!$C$2:$C$7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F4A6-41A3-A4D7-09CFB66C1BAA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Colonna2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anno scolastico 2018/2019</c:v>
                </c:pt>
                <c:pt idx="1">
                  <c:v>anno scolastico 2019/2020</c:v>
                </c:pt>
                <c:pt idx="2">
                  <c:v>anno scolastico 2020/2021</c:v>
                </c:pt>
                <c:pt idx="3">
                  <c:v>anno scolastico 2021/2022</c:v>
                </c:pt>
                <c:pt idx="4">
                  <c:v>anno scolastico 2022/2023</c:v>
                </c:pt>
                <c:pt idx="5">
                  <c:v>anno scolastico 2023/2024</c:v>
                </c:pt>
              </c:strCache>
            </c:strRef>
          </c:cat>
          <c:val>
            <c:numRef>
              <c:f>Foglio1!$D$2:$D$7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F4A6-41A3-A4D7-09CFB66C1B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80524816"/>
        <c:axId val="586796752"/>
        <c:axId val="0"/>
      </c:bar3DChart>
      <c:catAx>
        <c:axId val="1880524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6796752"/>
        <c:crosses val="autoZero"/>
        <c:auto val="1"/>
        <c:lblAlgn val="ctr"/>
        <c:lblOffset val="100"/>
        <c:noMultiLvlLbl val="0"/>
      </c:catAx>
      <c:valAx>
        <c:axId val="58679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8052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BO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5.2045767345773712E-17"/>
                  <c:y val="-2.4214910187946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20-480D-A5EE-E2BA9740C7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51</c:v>
                </c:pt>
                <c:pt idx="1">
                  <c:v>49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1-47D1-8EE6-B94D8779BCC7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18</c:v>
                </c:pt>
                <c:pt idx="1">
                  <c:v>18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1-47D1-8EE6-B94D8779BCC7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FC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Foglio1!$D$2:$D$4</c:f>
              <c:numCache>
                <c:formatCode>General</c:formatCode>
                <c:ptCount val="3"/>
                <c:pt idx="0">
                  <c:v>27</c:v>
                </c:pt>
                <c:pt idx="1">
                  <c:v>24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11-47D1-8EE6-B94D8779BCC7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MO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Foglio1!$E$2:$E$4</c:f>
              <c:numCache>
                <c:formatCode>General</c:formatCode>
                <c:ptCount val="3"/>
                <c:pt idx="0">
                  <c:v>21</c:v>
                </c:pt>
                <c:pt idx="1">
                  <c:v>21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11-47D1-8EE6-B94D8779BCC7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Foglio1!$F$2:$F$4</c:f>
              <c:numCache>
                <c:formatCode>General</c:formatCode>
                <c:ptCount val="3"/>
                <c:pt idx="0">
                  <c:v>14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11-47D1-8EE6-B94D8779BCC7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Foglio1!$G$2:$G$4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11-47D1-8EE6-B94D8779BCC7}"/>
            </c:ext>
          </c:extLst>
        </c:ser>
        <c:ser>
          <c:idx val="6"/>
          <c:order val="6"/>
          <c:tx>
            <c:strRef>
              <c:f>Foglio1!$H$1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Foglio1!$H$2:$H$4</c:f>
              <c:numCache>
                <c:formatCode>General</c:formatCode>
                <c:ptCount val="3"/>
                <c:pt idx="0">
                  <c:v>12</c:v>
                </c:pt>
                <c:pt idx="1">
                  <c:v>13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11-47D1-8EE6-B94D8779BCC7}"/>
            </c:ext>
          </c:extLst>
        </c:ser>
        <c:ser>
          <c:idx val="7"/>
          <c:order val="7"/>
          <c:tx>
            <c:strRef>
              <c:f>Foglio1!$I$1</c:f>
              <c:strCache>
                <c:ptCount val="1"/>
                <c:pt idx="0">
                  <c:v>RE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Foglio1!$I$2:$I$4</c:f>
              <c:numCache>
                <c:formatCode>General</c:formatCode>
                <c:ptCount val="3"/>
                <c:pt idx="0">
                  <c:v>22</c:v>
                </c:pt>
                <c:pt idx="1">
                  <c:v>22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11-47D1-8EE6-B94D8779BCC7}"/>
            </c:ext>
          </c:extLst>
        </c:ser>
        <c:ser>
          <c:idx val="8"/>
          <c:order val="8"/>
          <c:tx>
            <c:strRef>
              <c:f>Foglio1!$J$1</c:f>
              <c:strCache>
                <c:ptCount val="1"/>
                <c:pt idx="0">
                  <c:v>RN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anno scolastico 2021/2022</c:v>
                </c:pt>
                <c:pt idx="1">
                  <c:v>anno scolastico 2022/2023</c:v>
                </c:pt>
                <c:pt idx="2">
                  <c:v>anno scolastico 2023/2024</c:v>
                </c:pt>
              </c:strCache>
            </c:strRef>
          </c:cat>
          <c:val>
            <c:numRef>
              <c:f>Foglio1!$J$2:$J$4</c:f>
              <c:numCache>
                <c:formatCode>General</c:formatCode>
                <c:ptCount val="3"/>
                <c:pt idx="0">
                  <c:v>16</c:v>
                </c:pt>
                <c:pt idx="1">
                  <c:v>19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F11-47D1-8EE6-B94D8779BC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83237056"/>
        <c:axId val="529172320"/>
        <c:axId val="0"/>
      </c:bar3DChart>
      <c:catAx>
        <c:axId val="7832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29172320"/>
        <c:crosses val="autoZero"/>
        <c:auto val="1"/>
        <c:lblAlgn val="ctr"/>
        <c:lblOffset val="100"/>
        <c:noMultiLvlLbl val="0"/>
      </c:catAx>
      <c:valAx>
        <c:axId val="52917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323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Incentivi</c:v>
                </c:pt>
              </c:strCache>
            </c:strRef>
          </c:tx>
          <c:spPr>
            <a:ln w="38100" cap="flat" cmpd="dbl" algn="ctr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195250</c:v>
                </c:pt>
                <c:pt idx="1">
                  <c:v>530250</c:v>
                </c:pt>
                <c:pt idx="2">
                  <c:v>530250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55-44A4-9A5A-E47D72DDEA9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Alfabetizzazione</c:v>
                </c:pt>
              </c:strCache>
            </c:strRef>
          </c:tx>
          <c:spPr>
            <a:ln w="38100" cap="flat" cmpd="dbl" algn="ctr">
              <a:solidFill>
                <a:schemeClr val="accent2"/>
              </a:solidFill>
              <a:miter lim="800000"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Foglio1!$C$2:$C$4</c:f>
              <c:numCache>
                <c:formatCode>General</c:formatCode>
                <c:ptCount val="3"/>
                <c:pt idx="0">
                  <c:v>114615</c:v>
                </c:pt>
                <c:pt idx="1">
                  <c:v>400450</c:v>
                </c:pt>
                <c:pt idx="2">
                  <c:v>411850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55-44A4-9A5A-E47D72DDEA9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Azioni di sistema</c:v>
                </c:pt>
              </c:strCache>
            </c:strRef>
          </c:tx>
          <c:spPr>
            <a:ln w="38100" cap="flat" cmpd="dbl" algn="ctr">
              <a:solidFill>
                <a:schemeClr val="accent3"/>
              </a:solidFill>
              <a:miter lim="800000"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Foglio1!$D$2:$D$4</c:f>
              <c:numCache>
                <c:formatCode>General</c:formatCode>
                <c:ptCount val="3"/>
                <c:pt idx="1">
                  <c:v>55000</c:v>
                </c:pt>
                <c:pt idx="2">
                  <c:v>70300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55-44A4-9A5A-E47D72DDE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55458079"/>
        <c:axId val="1656922271"/>
      </c:lineChart>
      <c:catAx>
        <c:axId val="16554580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6922271"/>
        <c:crosses val="autoZero"/>
        <c:auto val="1"/>
        <c:lblAlgn val="ctr"/>
        <c:lblOffset val="100"/>
        <c:noMultiLvlLbl val="0"/>
      </c:catAx>
      <c:valAx>
        <c:axId val="1656922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55458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err="1">
                <a:solidFill>
                  <a:schemeClr val="tx2"/>
                </a:solidFill>
              </a:rPr>
              <a:t>IncrediBOL</a:t>
            </a:r>
            <a:r>
              <a:rPr lang="it-IT">
                <a:solidFill>
                  <a:schemeClr val="tx2"/>
                </a:solidFill>
              </a:rPr>
              <a:t>!</a:t>
            </a:r>
            <a:r>
              <a:rPr lang="it-IT" baseline="0">
                <a:solidFill>
                  <a:schemeClr val="tx2"/>
                </a:solidFill>
              </a:rPr>
              <a:t> negli anni – euro destinati al settore musicale</a:t>
            </a:r>
            <a:br>
              <a:rPr lang="it-IT" baseline="0">
                <a:solidFill>
                  <a:schemeClr val="tx2"/>
                </a:solidFill>
              </a:rPr>
            </a:br>
            <a:r>
              <a:rPr lang="it-IT" baseline="0">
                <a:solidFill>
                  <a:schemeClr val="tx2"/>
                </a:solidFill>
              </a:rPr>
              <a:t>34 progetti dal 2018 al 2022 per un totale di 293.846 euro</a:t>
            </a:r>
            <a:endParaRPr lang="it-IT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117800509540413"/>
          <c:y val="2.5000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Dotazione Finanziaria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Foglio1!$B$2:$B$7</c:f>
              <c:numCache>
                <c:formatCode>#,##0</c:formatCode>
                <c:ptCount val="6"/>
                <c:pt idx="0">
                  <c:v>150000</c:v>
                </c:pt>
                <c:pt idx="1">
                  <c:v>150000</c:v>
                </c:pt>
                <c:pt idx="2">
                  <c:v>500000</c:v>
                </c:pt>
                <c:pt idx="3">
                  <c:v>200000</c:v>
                </c:pt>
                <c:pt idx="4">
                  <c:v>120000</c:v>
                </c:pt>
                <c:pt idx="5">
                  <c:v>120000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43-436E-BC40-4054846A0051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Euro destinati al settore musicale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Foglio1!$C$2:$C$7</c:f>
              <c:numCache>
                <c:formatCode>#,##0</c:formatCode>
                <c:ptCount val="6"/>
                <c:pt idx="0">
                  <c:v>50000</c:v>
                </c:pt>
                <c:pt idx="1">
                  <c:v>30000</c:v>
                </c:pt>
                <c:pt idx="2" formatCode="#,##0.00">
                  <c:v>163846</c:v>
                </c:pt>
                <c:pt idx="3">
                  <c:v>40000</c:v>
                </c:pt>
                <c:pt idx="4">
                  <c:v>10000</c:v>
                </c:pt>
                <c:pt idx="5">
                  <c:v>293846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43-436E-BC40-4054846A0051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N. progetti di musica finanziati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Foglio1!$D$2:$D$7</c:f>
              <c:numCache>
                <c:formatCode>General</c:formatCode>
                <c:ptCount val="6"/>
                <c:pt idx="0">
                  <c:v>5</c:v>
                </c:pt>
                <c:pt idx="1">
                  <c:v>3</c:v>
                </c:pt>
                <c:pt idx="2">
                  <c:v>11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43-436E-BC40-4054846A0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3140848"/>
        <c:axId val="673141208"/>
      </c:barChart>
      <c:catAx>
        <c:axId val="67314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73141208"/>
        <c:crosses val="autoZero"/>
        <c:auto val="1"/>
        <c:lblAlgn val="ctr"/>
        <c:lblOffset val="100"/>
        <c:noMultiLvlLbl val="0"/>
      </c:catAx>
      <c:valAx>
        <c:axId val="673141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7314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Numero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89F-4D3D-A9AC-8AAF9C8445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89F-4D3D-A9AC-8AAF9C8445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89F-4D3D-A9AC-8AAF9C8445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89F-4D3D-A9AC-8AAF9C84458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89F-4D3D-A9AC-8AAF9C8445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989F-4D3D-A9AC-8AAF9C84458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989F-4D3D-A9AC-8AAF9C84458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989F-4D3D-A9AC-8AAF9C84458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989F-4D3D-A9AC-8AAF9C84458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989F-4D3D-A9AC-8AAF9C84458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989F-4D3D-A9AC-8AAF9C84458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989F-4D3D-A9AC-8AAF9C844583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989F-4D3D-A9AC-8AAF9C8445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Foglio1!$A$2:$A$14</c:f>
              <c:strCache>
                <c:ptCount val="12"/>
                <c:pt idx="0">
                  <c:v>Agenzie di booking</c:v>
                </c:pt>
                <c:pt idx="1">
                  <c:v>Edizioni musicali</c:v>
                </c:pt>
                <c:pt idx="2">
                  <c:v>Etichette discografiche</c:v>
                </c:pt>
                <c:pt idx="3">
                  <c:v>Live club</c:v>
                </c:pt>
                <c:pt idx="4">
                  <c:v>Management </c:v>
                </c:pt>
                <c:pt idx="5">
                  <c:v>Negozi di dischi</c:v>
                </c:pt>
                <c:pt idx="6">
                  <c:v>Organizzazione eventi</c:v>
                </c:pt>
                <c:pt idx="7">
                  <c:v>Promoter</c:v>
                </c:pt>
                <c:pt idx="8">
                  <c:v>Sale prove</c:v>
                </c:pt>
                <c:pt idx="9">
                  <c:v>Service</c:v>
                </c:pt>
                <c:pt idx="10">
                  <c:v>Studi di registrazione</c:v>
                </c:pt>
                <c:pt idx="11">
                  <c:v>Uffici stampa</c:v>
                </c:pt>
              </c:strCache>
            </c:strRef>
          </c:cat>
          <c:val>
            <c:numRef>
              <c:f>Foglio1!$B$2:$B$14</c:f>
              <c:numCache>
                <c:formatCode>General</c:formatCode>
                <c:ptCount val="13"/>
                <c:pt idx="0">
                  <c:v>13</c:v>
                </c:pt>
                <c:pt idx="1">
                  <c:v>19</c:v>
                </c:pt>
                <c:pt idx="2">
                  <c:v>38</c:v>
                </c:pt>
                <c:pt idx="3">
                  <c:v>24</c:v>
                </c:pt>
                <c:pt idx="4">
                  <c:v>17</c:v>
                </c:pt>
                <c:pt idx="5">
                  <c:v>13</c:v>
                </c:pt>
                <c:pt idx="6">
                  <c:v>45</c:v>
                </c:pt>
                <c:pt idx="7">
                  <c:v>17</c:v>
                </c:pt>
                <c:pt idx="8">
                  <c:v>90</c:v>
                </c:pt>
                <c:pt idx="9">
                  <c:v>25</c:v>
                </c:pt>
                <c:pt idx="10">
                  <c:v>24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E-4225-8399-11BDFE2A1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4" Type="http://schemas.openxmlformats.org/officeDocument/2006/relationships/image" Target="../media/image89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4" Type="http://schemas.openxmlformats.org/officeDocument/2006/relationships/image" Target="../media/image8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B18894-BCDB-4B9B-A445-CCBE41FE89E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F3B759-83BC-4B2C-B90E-7DABB8267561}">
      <dgm:prSet custT="1"/>
      <dgm:spPr/>
      <dgm:t>
        <a:bodyPr/>
        <a:lstStyle/>
        <a:p>
          <a:r>
            <a:rPr lang="it-IT" sz="2400" b="1"/>
            <a:t>QUALIFICAZIONE DELL'OFFERTA EDUCATIVA E FORMATIVA</a:t>
          </a:r>
          <a:endParaRPr lang="en-US" sz="2400"/>
        </a:p>
      </dgm:t>
    </dgm:pt>
    <dgm:pt modelId="{B7974994-703D-4A0C-9C97-E5784850CE2B}" type="parTrans" cxnId="{6150D8F2-065D-4EBD-8BF8-628257DFD9CB}">
      <dgm:prSet/>
      <dgm:spPr/>
      <dgm:t>
        <a:bodyPr/>
        <a:lstStyle/>
        <a:p>
          <a:endParaRPr lang="en-US"/>
        </a:p>
      </dgm:t>
    </dgm:pt>
    <dgm:pt modelId="{DF12AC95-ADD0-4EC2-B73E-868E55E8DFC3}" type="sibTrans" cxnId="{6150D8F2-065D-4EBD-8BF8-628257DFD9CB}">
      <dgm:prSet/>
      <dgm:spPr/>
      <dgm:t>
        <a:bodyPr/>
        <a:lstStyle/>
        <a:p>
          <a:endParaRPr lang="en-US"/>
        </a:p>
      </dgm:t>
    </dgm:pt>
    <dgm:pt modelId="{47D29E52-414D-495F-A8F1-FBA48B6F392D}">
      <dgm:prSet/>
      <dgm:spPr/>
      <dgm:t>
        <a:bodyPr/>
        <a:lstStyle/>
        <a:p>
          <a:r>
            <a:rPr lang="it-IT"/>
            <a:t>Qualificazione dell'</a:t>
          </a:r>
          <a:r>
            <a:rPr lang="it-IT" b="1"/>
            <a:t>educazione musicale </a:t>
          </a:r>
          <a:r>
            <a:rPr lang="it-IT"/>
            <a:t>(art. 3)</a:t>
          </a:r>
          <a:endParaRPr lang="en-US"/>
        </a:p>
      </dgm:t>
    </dgm:pt>
    <dgm:pt modelId="{1D08F587-8D70-4CD0-B082-7ECA33891A44}" type="parTrans" cxnId="{68EC2961-F2B4-452C-AAFC-C4EADCAB135A}">
      <dgm:prSet/>
      <dgm:spPr/>
      <dgm:t>
        <a:bodyPr/>
        <a:lstStyle/>
        <a:p>
          <a:endParaRPr lang="en-US"/>
        </a:p>
      </dgm:t>
    </dgm:pt>
    <dgm:pt modelId="{6F02EEAD-DEBE-4047-A25A-A1BADD400665}" type="sibTrans" cxnId="{68EC2961-F2B4-452C-AAFC-C4EADCAB135A}">
      <dgm:prSet/>
      <dgm:spPr/>
      <dgm:t>
        <a:bodyPr/>
        <a:lstStyle/>
        <a:p>
          <a:endParaRPr lang="en-US"/>
        </a:p>
      </dgm:t>
    </dgm:pt>
    <dgm:pt modelId="{2ADE611C-984B-4CD9-A7FB-D1611A029700}">
      <dgm:prSet/>
      <dgm:spPr/>
      <dgm:t>
        <a:bodyPr/>
        <a:lstStyle/>
        <a:p>
          <a:r>
            <a:rPr lang="it-IT"/>
            <a:t>Elenco regionale delle </a:t>
          </a:r>
          <a:r>
            <a:rPr lang="it-IT" b="1"/>
            <a:t>scuole di musica </a:t>
          </a:r>
          <a:r>
            <a:rPr lang="it-IT"/>
            <a:t>(art. 4)</a:t>
          </a:r>
          <a:endParaRPr lang="en-US"/>
        </a:p>
      </dgm:t>
    </dgm:pt>
    <dgm:pt modelId="{EC883343-8D59-42C0-A7C3-40E27F170980}" type="parTrans" cxnId="{3FEFDDB1-6C61-4695-8FC3-D83E72DF7AD0}">
      <dgm:prSet/>
      <dgm:spPr/>
      <dgm:t>
        <a:bodyPr/>
        <a:lstStyle/>
        <a:p>
          <a:endParaRPr lang="en-US"/>
        </a:p>
      </dgm:t>
    </dgm:pt>
    <dgm:pt modelId="{0B4CE0C5-2038-4F0A-A68A-4E6CAE41A6E7}" type="sibTrans" cxnId="{3FEFDDB1-6C61-4695-8FC3-D83E72DF7AD0}">
      <dgm:prSet/>
      <dgm:spPr/>
      <dgm:t>
        <a:bodyPr/>
        <a:lstStyle/>
        <a:p>
          <a:endParaRPr lang="en-US"/>
        </a:p>
      </dgm:t>
    </dgm:pt>
    <dgm:pt modelId="{700387BF-C539-4C4F-8B97-8C47A30F65F4}">
      <dgm:prSet/>
      <dgm:spPr/>
      <dgm:t>
        <a:bodyPr/>
        <a:lstStyle/>
        <a:p>
          <a:r>
            <a:rPr lang="it-IT"/>
            <a:t>Qualificazione dell'</a:t>
          </a:r>
          <a:r>
            <a:rPr lang="it-IT" b="1"/>
            <a:t>alfabetizzazione musicale </a:t>
          </a:r>
          <a:r>
            <a:rPr lang="it-IT"/>
            <a:t>(art. 5)</a:t>
          </a:r>
          <a:endParaRPr lang="en-US"/>
        </a:p>
      </dgm:t>
    </dgm:pt>
    <dgm:pt modelId="{A3FE100F-ED2F-48BB-BD8A-EB391ECE0BD5}" type="parTrans" cxnId="{F3C31403-2A31-402B-8D7B-70F6D4A689F8}">
      <dgm:prSet/>
      <dgm:spPr/>
      <dgm:t>
        <a:bodyPr/>
        <a:lstStyle/>
        <a:p>
          <a:endParaRPr lang="en-US"/>
        </a:p>
      </dgm:t>
    </dgm:pt>
    <dgm:pt modelId="{A3F8BBD5-CFFB-40D8-93FA-71F2DEE90F2A}" type="sibTrans" cxnId="{F3C31403-2A31-402B-8D7B-70F6D4A689F8}">
      <dgm:prSet/>
      <dgm:spPr/>
      <dgm:t>
        <a:bodyPr/>
        <a:lstStyle/>
        <a:p>
          <a:endParaRPr lang="en-US"/>
        </a:p>
      </dgm:t>
    </dgm:pt>
    <dgm:pt modelId="{90FBB3CC-93E2-4FB3-AC8F-BEF3BC1B2B03}">
      <dgm:prSet/>
      <dgm:spPr/>
      <dgm:t>
        <a:bodyPr/>
        <a:lstStyle/>
        <a:p>
          <a:r>
            <a:rPr lang="it-IT"/>
            <a:t>Investimenti per la qualificazione dell'</a:t>
          </a:r>
          <a:r>
            <a:rPr lang="it-IT" b="1"/>
            <a:t>offerta educativa </a:t>
          </a:r>
          <a:r>
            <a:rPr lang="it-IT"/>
            <a:t>e</a:t>
          </a:r>
          <a:r>
            <a:rPr lang="it-IT" b="1"/>
            <a:t> formativa </a:t>
          </a:r>
          <a:r>
            <a:rPr lang="it-IT"/>
            <a:t>(art. 5 bis)</a:t>
          </a:r>
          <a:endParaRPr lang="en-US"/>
        </a:p>
      </dgm:t>
    </dgm:pt>
    <dgm:pt modelId="{2E9D63DE-D9CB-45AF-A1F1-057C1DE65788}" type="parTrans" cxnId="{A77D6749-2737-471D-B4F7-F58C93938F8D}">
      <dgm:prSet/>
      <dgm:spPr/>
      <dgm:t>
        <a:bodyPr/>
        <a:lstStyle/>
        <a:p>
          <a:endParaRPr lang="en-US"/>
        </a:p>
      </dgm:t>
    </dgm:pt>
    <dgm:pt modelId="{9C930087-41CC-4BDE-BDF0-2A5153DD39E0}" type="sibTrans" cxnId="{A77D6749-2737-471D-B4F7-F58C93938F8D}">
      <dgm:prSet/>
      <dgm:spPr/>
      <dgm:t>
        <a:bodyPr/>
        <a:lstStyle/>
        <a:p>
          <a:endParaRPr lang="en-US"/>
        </a:p>
      </dgm:t>
    </dgm:pt>
    <dgm:pt modelId="{5BD2816B-E896-4095-A309-A41468836604}" type="pres">
      <dgm:prSet presAssocID="{19B18894-BCDB-4B9B-A445-CCBE41FE89E5}" presName="vert0" presStyleCnt="0">
        <dgm:presLayoutVars>
          <dgm:dir/>
          <dgm:animOne val="branch"/>
          <dgm:animLvl val="lvl"/>
        </dgm:presLayoutVars>
      </dgm:prSet>
      <dgm:spPr/>
    </dgm:pt>
    <dgm:pt modelId="{A5848FD4-88F1-4E3B-ADBE-BC051C5AC5CF}" type="pres">
      <dgm:prSet presAssocID="{4CF3B759-83BC-4B2C-B90E-7DABB8267561}" presName="thickLine" presStyleLbl="alignNode1" presStyleIdx="0" presStyleCnt="5"/>
      <dgm:spPr/>
    </dgm:pt>
    <dgm:pt modelId="{3610C90A-B0A8-44E9-A6F9-9DBA83D35DDD}" type="pres">
      <dgm:prSet presAssocID="{4CF3B759-83BC-4B2C-B90E-7DABB8267561}" presName="horz1" presStyleCnt="0"/>
      <dgm:spPr/>
    </dgm:pt>
    <dgm:pt modelId="{661256E9-26E6-46C4-AEEB-440811E9FF9B}" type="pres">
      <dgm:prSet presAssocID="{4CF3B759-83BC-4B2C-B90E-7DABB8267561}" presName="tx1" presStyleLbl="revTx" presStyleIdx="0" presStyleCnt="5"/>
      <dgm:spPr/>
    </dgm:pt>
    <dgm:pt modelId="{541512BB-8AE7-48DD-B146-0A3469302950}" type="pres">
      <dgm:prSet presAssocID="{4CF3B759-83BC-4B2C-B90E-7DABB8267561}" presName="vert1" presStyleCnt="0"/>
      <dgm:spPr/>
    </dgm:pt>
    <dgm:pt modelId="{A2998F7E-E51E-4456-993E-3AA23004EEBC}" type="pres">
      <dgm:prSet presAssocID="{47D29E52-414D-495F-A8F1-FBA48B6F392D}" presName="thickLine" presStyleLbl="alignNode1" presStyleIdx="1" presStyleCnt="5"/>
      <dgm:spPr/>
    </dgm:pt>
    <dgm:pt modelId="{7A4E7431-C52E-45BD-9502-3797E62A8C55}" type="pres">
      <dgm:prSet presAssocID="{47D29E52-414D-495F-A8F1-FBA48B6F392D}" presName="horz1" presStyleCnt="0"/>
      <dgm:spPr/>
    </dgm:pt>
    <dgm:pt modelId="{C25735DB-C80C-4DBC-ABA3-0DF459B8DF41}" type="pres">
      <dgm:prSet presAssocID="{47D29E52-414D-495F-A8F1-FBA48B6F392D}" presName="tx1" presStyleLbl="revTx" presStyleIdx="1" presStyleCnt="5"/>
      <dgm:spPr/>
    </dgm:pt>
    <dgm:pt modelId="{1EC0213E-8174-4DDD-94D1-D608C6875394}" type="pres">
      <dgm:prSet presAssocID="{47D29E52-414D-495F-A8F1-FBA48B6F392D}" presName="vert1" presStyleCnt="0"/>
      <dgm:spPr/>
    </dgm:pt>
    <dgm:pt modelId="{7C83985D-358A-4C89-8F4E-9987007C0701}" type="pres">
      <dgm:prSet presAssocID="{2ADE611C-984B-4CD9-A7FB-D1611A029700}" presName="thickLine" presStyleLbl="alignNode1" presStyleIdx="2" presStyleCnt="5"/>
      <dgm:spPr/>
    </dgm:pt>
    <dgm:pt modelId="{782CC87C-B12B-44BA-BAE0-9974402AEA75}" type="pres">
      <dgm:prSet presAssocID="{2ADE611C-984B-4CD9-A7FB-D1611A029700}" presName="horz1" presStyleCnt="0"/>
      <dgm:spPr/>
    </dgm:pt>
    <dgm:pt modelId="{B5ACDD3B-A53D-4284-BAAF-896354553279}" type="pres">
      <dgm:prSet presAssocID="{2ADE611C-984B-4CD9-A7FB-D1611A029700}" presName="tx1" presStyleLbl="revTx" presStyleIdx="2" presStyleCnt="5"/>
      <dgm:spPr/>
    </dgm:pt>
    <dgm:pt modelId="{372F1EC2-3DB9-4EBF-B6DF-C6DA2A5B7F2C}" type="pres">
      <dgm:prSet presAssocID="{2ADE611C-984B-4CD9-A7FB-D1611A029700}" presName="vert1" presStyleCnt="0"/>
      <dgm:spPr/>
    </dgm:pt>
    <dgm:pt modelId="{EC02E28B-7DFA-4C1E-8B26-C625F31571EF}" type="pres">
      <dgm:prSet presAssocID="{700387BF-C539-4C4F-8B97-8C47A30F65F4}" presName="thickLine" presStyleLbl="alignNode1" presStyleIdx="3" presStyleCnt="5"/>
      <dgm:spPr/>
    </dgm:pt>
    <dgm:pt modelId="{E26D7AFE-BA5B-41D4-9282-C81112BE81AB}" type="pres">
      <dgm:prSet presAssocID="{700387BF-C539-4C4F-8B97-8C47A30F65F4}" presName="horz1" presStyleCnt="0"/>
      <dgm:spPr/>
    </dgm:pt>
    <dgm:pt modelId="{627CACBE-6DB3-4C31-A4B4-FFC381130BB3}" type="pres">
      <dgm:prSet presAssocID="{700387BF-C539-4C4F-8B97-8C47A30F65F4}" presName="tx1" presStyleLbl="revTx" presStyleIdx="3" presStyleCnt="5"/>
      <dgm:spPr/>
    </dgm:pt>
    <dgm:pt modelId="{33C3BB88-9BC6-46FA-A2DB-E06E8FD3CE2C}" type="pres">
      <dgm:prSet presAssocID="{700387BF-C539-4C4F-8B97-8C47A30F65F4}" presName="vert1" presStyleCnt="0"/>
      <dgm:spPr/>
    </dgm:pt>
    <dgm:pt modelId="{D82A2D74-60FF-443A-BCFB-0F3F241E58C9}" type="pres">
      <dgm:prSet presAssocID="{90FBB3CC-93E2-4FB3-AC8F-BEF3BC1B2B03}" presName="thickLine" presStyleLbl="alignNode1" presStyleIdx="4" presStyleCnt="5"/>
      <dgm:spPr/>
    </dgm:pt>
    <dgm:pt modelId="{3E1C44E8-B89C-44BC-8A65-49CE410B1E28}" type="pres">
      <dgm:prSet presAssocID="{90FBB3CC-93E2-4FB3-AC8F-BEF3BC1B2B03}" presName="horz1" presStyleCnt="0"/>
      <dgm:spPr/>
    </dgm:pt>
    <dgm:pt modelId="{02C0E288-25BF-4C78-9627-1CC292A04203}" type="pres">
      <dgm:prSet presAssocID="{90FBB3CC-93E2-4FB3-AC8F-BEF3BC1B2B03}" presName="tx1" presStyleLbl="revTx" presStyleIdx="4" presStyleCnt="5"/>
      <dgm:spPr/>
    </dgm:pt>
    <dgm:pt modelId="{E1A00269-961D-4678-B926-CB262E491BD3}" type="pres">
      <dgm:prSet presAssocID="{90FBB3CC-93E2-4FB3-AC8F-BEF3BC1B2B03}" presName="vert1" presStyleCnt="0"/>
      <dgm:spPr/>
    </dgm:pt>
  </dgm:ptLst>
  <dgm:cxnLst>
    <dgm:cxn modelId="{F3C31403-2A31-402B-8D7B-70F6D4A689F8}" srcId="{19B18894-BCDB-4B9B-A445-CCBE41FE89E5}" destId="{700387BF-C539-4C4F-8B97-8C47A30F65F4}" srcOrd="3" destOrd="0" parTransId="{A3FE100F-ED2F-48BB-BD8A-EB391ECE0BD5}" sibTransId="{A3F8BBD5-CFFB-40D8-93FA-71F2DEE90F2A}"/>
    <dgm:cxn modelId="{68EC2961-F2B4-452C-AAFC-C4EADCAB135A}" srcId="{19B18894-BCDB-4B9B-A445-CCBE41FE89E5}" destId="{47D29E52-414D-495F-A8F1-FBA48B6F392D}" srcOrd="1" destOrd="0" parTransId="{1D08F587-8D70-4CD0-B082-7ECA33891A44}" sibTransId="{6F02EEAD-DEBE-4047-A25A-A1BADD400665}"/>
    <dgm:cxn modelId="{A77D6749-2737-471D-B4F7-F58C93938F8D}" srcId="{19B18894-BCDB-4B9B-A445-CCBE41FE89E5}" destId="{90FBB3CC-93E2-4FB3-AC8F-BEF3BC1B2B03}" srcOrd="4" destOrd="0" parTransId="{2E9D63DE-D9CB-45AF-A1F1-057C1DE65788}" sibTransId="{9C930087-41CC-4BDE-BDF0-2A5153DD39E0}"/>
    <dgm:cxn modelId="{68156B69-F13C-4007-B639-0B80D5D629DF}" type="presOf" srcId="{700387BF-C539-4C4F-8B97-8C47A30F65F4}" destId="{627CACBE-6DB3-4C31-A4B4-FFC381130BB3}" srcOrd="0" destOrd="0" presId="urn:microsoft.com/office/officeart/2008/layout/LinedList"/>
    <dgm:cxn modelId="{3003A56C-33DA-402E-883B-D0D4EF5E7924}" type="presOf" srcId="{19B18894-BCDB-4B9B-A445-CCBE41FE89E5}" destId="{5BD2816B-E896-4095-A309-A41468836604}" srcOrd="0" destOrd="0" presId="urn:microsoft.com/office/officeart/2008/layout/LinedList"/>
    <dgm:cxn modelId="{356A6984-D5DB-4C5B-8007-4FC8AD24933B}" type="presOf" srcId="{2ADE611C-984B-4CD9-A7FB-D1611A029700}" destId="{B5ACDD3B-A53D-4284-BAAF-896354553279}" srcOrd="0" destOrd="0" presId="urn:microsoft.com/office/officeart/2008/layout/LinedList"/>
    <dgm:cxn modelId="{2F63AFA7-6CF3-4C02-AE9C-9569AC3DB9F8}" type="presOf" srcId="{4CF3B759-83BC-4B2C-B90E-7DABB8267561}" destId="{661256E9-26E6-46C4-AEEB-440811E9FF9B}" srcOrd="0" destOrd="0" presId="urn:microsoft.com/office/officeart/2008/layout/LinedList"/>
    <dgm:cxn modelId="{3FEFDDB1-6C61-4695-8FC3-D83E72DF7AD0}" srcId="{19B18894-BCDB-4B9B-A445-CCBE41FE89E5}" destId="{2ADE611C-984B-4CD9-A7FB-D1611A029700}" srcOrd="2" destOrd="0" parTransId="{EC883343-8D59-42C0-A7C3-40E27F170980}" sibTransId="{0B4CE0C5-2038-4F0A-A68A-4E6CAE41A6E7}"/>
    <dgm:cxn modelId="{8C406CCF-858F-4233-A8BD-050947208B79}" type="presOf" srcId="{90FBB3CC-93E2-4FB3-AC8F-BEF3BC1B2B03}" destId="{02C0E288-25BF-4C78-9627-1CC292A04203}" srcOrd="0" destOrd="0" presId="urn:microsoft.com/office/officeart/2008/layout/LinedList"/>
    <dgm:cxn modelId="{BD6591EE-8214-4471-8FCD-47544E859C78}" type="presOf" srcId="{47D29E52-414D-495F-A8F1-FBA48B6F392D}" destId="{C25735DB-C80C-4DBC-ABA3-0DF459B8DF41}" srcOrd="0" destOrd="0" presId="urn:microsoft.com/office/officeart/2008/layout/LinedList"/>
    <dgm:cxn modelId="{6150D8F2-065D-4EBD-8BF8-628257DFD9CB}" srcId="{19B18894-BCDB-4B9B-A445-CCBE41FE89E5}" destId="{4CF3B759-83BC-4B2C-B90E-7DABB8267561}" srcOrd="0" destOrd="0" parTransId="{B7974994-703D-4A0C-9C97-E5784850CE2B}" sibTransId="{DF12AC95-ADD0-4EC2-B73E-868E55E8DFC3}"/>
    <dgm:cxn modelId="{D9800D5F-1F31-44B9-A52C-21100CD0BD0D}" type="presParOf" srcId="{5BD2816B-E896-4095-A309-A41468836604}" destId="{A5848FD4-88F1-4E3B-ADBE-BC051C5AC5CF}" srcOrd="0" destOrd="0" presId="urn:microsoft.com/office/officeart/2008/layout/LinedList"/>
    <dgm:cxn modelId="{1072A853-D209-4676-83B7-F6744C2FF7FE}" type="presParOf" srcId="{5BD2816B-E896-4095-A309-A41468836604}" destId="{3610C90A-B0A8-44E9-A6F9-9DBA83D35DDD}" srcOrd="1" destOrd="0" presId="urn:microsoft.com/office/officeart/2008/layout/LinedList"/>
    <dgm:cxn modelId="{472797BB-238B-41E6-A434-BE303B00E473}" type="presParOf" srcId="{3610C90A-B0A8-44E9-A6F9-9DBA83D35DDD}" destId="{661256E9-26E6-46C4-AEEB-440811E9FF9B}" srcOrd="0" destOrd="0" presId="urn:microsoft.com/office/officeart/2008/layout/LinedList"/>
    <dgm:cxn modelId="{F289BE27-5231-4BB2-B8E7-DA132FF4D7B6}" type="presParOf" srcId="{3610C90A-B0A8-44E9-A6F9-9DBA83D35DDD}" destId="{541512BB-8AE7-48DD-B146-0A3469302950}" srcOrd="1" destOrd="0" presId="urn:microsoft.com/office/officeart/2008/layout/LinedList"/>
    <dgm:cxn modelId="{EB7E0EA3-5B29-4787-9BE6-7C1B5FCC310D}" type="presParOf" srcId="{5BD2816B-E896-4095-A309-A41468836604}" destId="{A2998F7E-E51E-4456-993E-3AA23004EEBC}" srcOrd="2" destOrd="0" presId="urn:microsoft.com/office/officeart/2008/layout/LinedList"/>
    <dgm:cxn modelId="{6DF0B2A4-EB31-4A44-972A-8EC05D553CAF}" type="presParOf" srcId="{5BD2816B-E896-4095-A309-A41468836604}" destId="{7A4E7431-C52E-45BD-9502-3797E62A8C55}" srcOrd="3" destOrd="0" presId="urn:microsoft.com/office/officeart/2008/layout/LinedList"/>
    <dgm:cxn modelId="{76D8FC2B-F577-4DE6-B4F0-4966F0F20F07}" type="presParOf" srcId="{7A4E7431-C52E-45BD-9502-3797E62A8C55}" destId="{C25735DB-C80C-4DBC-ABA3-0DF459B8DF41}" srcOrd="0" destOrd="0" presId="urn:microsoft.com/office/officeart/2008/layout/LinedList"/>
    <dgm:cxn modelId="{98F461BE-4F2E-4A90-82DB-1910824A6EB8}" type="presParOf" srcId="{7A4E7431-C52E-45BD-9502-3797E62A8C55}" destId="{1EC0213E-8174-4DDD-94D1-D608C6875394}" srcOrd="1" destOrd="0" presId="urn:microsoft.com/office/officeart/2008/layout/LinedList"/>
    <dgm:cxn modelId="{1BE55941-6DC7-4477-9696-1A0EE04CE0D7}" type="presParOf" srcId="{5BD2816B-E896-4095-A309-A41468836604}" destId="{7C83985D-358A-4C89-8F4E-9987007C0701}" srcOrd="4" destOrd="0" presId="urn:microsoft.com/office/officeart/2008/layout/LinedList"/>
    <dgm:cxn modelId="{B97BEE2C-335C-42D9-BF3E-746A8D06B5EB}" type="presParOf" srcId="{5BD2816B-E896-4095-A309-A41468836604}" destId="{782CC87C-B12B-44BA-BAE0-9974402AEA75}" srcOrd="5" destOrd="0" presId="urn:microsoft.com/office/officeart/2008/layout/LinedList"/>
    <dgm:cxn modelId="{FB26F96B-23E7-47B5-855B-EEF2EDC85390}" type="presParOf" srcId="{782CC87C-B12B-44BA-BAE0-9974402AEA75}" destId="{B5ACDD3B-A53D-4284-BAAF-896354553279}" srcOrd="0" destOrd="0" presId="urn:microsoft.com/office/officeart/2008/layout/LinedList"/>
    <dgm:cxn modelId="{3670DD35-17C2-4866-AE62-EAB9035E92F3}" type="presParOf" srcId="{782CC87C-B12B-44BA-BAE0-9974402AEA75}" destId="{372F1EC2-3DB9-4EBF-B6DF-C6DA2A5B7F2C}" srcOrd="1" destOrd="0" presId="urn:microsoft.com/office/officeart/2008/layout/LinedList"/>
    <dgm:cxn modelId="{9A0C5071-734C-4820-9829-A7FF81E5BDB4}" type="presParOf" srcId="{5BD2816B-E896-4095-A309-A41468836604}" destId="{EC02E28B-7DFA-4C1E-8B26-C625F31571EF}" srcOrd="6" destOrd="0" presId="urn:microsoft.com/office/officeart/2008/layout/LinedList"/>
    <dgm:cxn modelId="{14B989AA-2DEA-47A0-914C-B362D9EA3997}" type="presParOf" srcId="{5BD2816B-E896-4095-A309-A41468836604}" destId="{E26D7AFE-BA5B-41D4-9282-C81112BE81AB}" srcOrd="7" destOrd="0" presId="urn:microsoft.com/office/officeart/2008/layout/LinedList"/>
    <dgm:cxn modelId="{E094B54F-8A10-4993-B207-7D69C584F96D}" type="presParOf" srcId="{E26D7AFE-BA5B-41D4-9282-C81112BE81AB}" destId="{627CACBE-6DB3-4C31-A4B4-FFC381130BB3}" srcOrd="0" destOrd="0" presId="urn:microsoft.com/office/officeart/2008/layout/LinedList"/>
    <dgm:cxn modelId="{018CBE38-0B71-45DA-8AB2-783634CA997E}" type="presParOf" srcId="{E26D7AFE-BA5B-41D4-9282-C81112BE81AB}" destId="{33C3BB88-9BC6-46FA-A2DB-E06E8FD3CE2C}" srcOrd="1" destOrd="0" presId="urn:microsoft.com/office/officeart/2008/layout/LinedList"/>
    <dgm:cxn modelId="{1B038741-FDA0-476C-AA82-7BD7B68E2074}" type="presParOf" srcId="{5BD2816B-E896-4095-A309-A41468836604}" destId="{D82A2D74-60FF-443A-BCFB-0F3F241E58C9}" srcOrd="8" destOrd="0" presId="urn:microsoft.com/office/officeart/2008/layout/LinedList"/>
    <dgm:cxn modelId="{207DF737-A1CD-40F9-A927-533FE248946C}" type="presParOf" srcId="{5BD2816B-E896-4095-A309-A41468836604}" destId="{3E1C44E8-B89C-44BC-8A65-49CE410B1E28}" srcOrd="9" destOrd="0" presId="urn:microsoft.com/office/officeart/2008/layout/LinedList"/>
    <dgm:cxn modelId="{3E236CFA-6703-453C-BA3D-3473AB60A1A8}" type="presParOf" srcId="{3E1C44E8-B89C-44BC-8A65-49CE410B1E28}" destId="{02C0E288-25BF-4C78-9627-1CC292A04203}" srcOrd="0" destOrd="0" presId="urn:microsoft.com/office/officeart/2008/layout/LinedList"/>
    <dgm:cxn modelId="{DD0E16C9-1E39-4F55-9D32-97D7EEE668CB}" type="presParOf" srcId="{3E1C44E8-B89C-44BC-8A65-49CE410B1E28}" destId="{E1A00269-961D-4678-B926-CB262E491BD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F60EB-B6E7-4C14-B324-F346DF6DD75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9B2C30-CCC9-40D9-880A-7561233C3A92}">
      <dgm:prSet custT="1"/>
      <dgm:spPr/>
      <dgm:t>
        <a:bodyPr/>
        <a:lstStyle/>
        <a:p>
          <a:r>
            <a:rPr lang="it-IT" sz="2400" b="1"/>
            <a:t>SVILUPPO DELLA PRODUZIONE E DELLA DISTRIBUZIONE</a:t>
          </a:r>
          <a:endParaRPr lang="en-US" sz="2400"/>
        </a:p>
      </dgm:t>
    </dgm:pt>
    <dgm:pt modelId="{7BCD0B38-7B31-4020-BEB4-EC020530CA0A}" type="parTrans" cxnId="{A0C0011F-7BD8-4A71-82A4-F2788529AD5C}">
      <dgm:prSet/>
      <dgm:spPr/>
      <dgm:t>
        <a:bodyPr/>
        <a:lstStyle/>
        <a:p>
          <a:endParaRPr lang="en-US"/>
        </a:p>
      </dgm:t>
    </dgm:pt>
    <dgm:pt modelId="{F5548512-79FF-4EF8-9D0B-961A758757B0}" type="sibTrans" cxnId="{A0C0011F-7BD8-4A71-82A4-F2788529AD5C}">
      <dgm:prSet/>
      <dgm:spPr/>
      <dgm:t>
        <a:bodyPr/>
        <a:lstStyle/>
        <a:p>
          <a:endParaRPr lang="en-US"/>
        </a:p>
      </dgm:t>
    </dgm:pt>
    <dgm:pt modelId="{1A713CA2-757A-4467-BA53-0E9365FCE923}">
      <dgm:prSet/>
      <dgm:spPr/>
      <dgm:t>
        <a:bodyPr/>
        <a:lstStyle/>
        <a:p>
          <a:r>
            <a:rPr lang="it-IT"/>
            <a:t>Promozione e sviluppo di </a:t>
          </a:r>
          <a:r>
            <a:rPr lang="it-IT" b="1"/>
            <a:t>nuove competenze </a:t>
          </a:r>
          <a:r>
            <a:rPr lang="it-IT"/>
            <a:t>(art. 6)</a:t>
          </a:r>
          <a:endParaRPr lang="en-US"/>
        </a:p>
      </dgm:t>
    </dgm:pt>
    <dgm:pt modelId="{F0E72E09-8F48-4AD3-9A8D-A1EAEF1FFBAA}" type="parTrans" cxnId="{198BC0F6-44EF-43ED-8405-9A0D11FDBF0B}">
      <dgm:prSet/>
      <dgm:spPr/>
      <dgm:t>
        <a:bodyPr/>
        <a:lstStyle/>
        <a:p>
          <a:endParaRPr lang="en-US"/>
        </a:p>
      </dgm:t>
    </dgm:pt>
    <dgm:pt modelId="{AC155F9F-F787-48D7-80AE-B71F5CB4B9C4}" type="sibTrans" cxnId="{198BC0F6-44EF-43ED-8405-9A0D11FDBF0B}">
      <dgm:prSet/>
      <dgm:spPr/>
      <dgm:t>
        <a:bodyPr/>
        <a:lstStyle/>
        <a:p>
          <a:endParaRPr lang="en-US"/>
        </a:p>
      </dgm:t>
    </dgm:pt>
    <dgm:pt modelId="{AE1ADAF0-B03E-444B-BB39-6B7085DC7871}">
      <dgm:prSet/>
      <dgm:spPr/>
      <dgm:t>
        <a:bodyPr/>
        <a:lstStyle/>
        <a:p>
          <a:r>
            <a:rPr lang="it-IT"/>
            <a:t>Sviluppo delle </a:t>
          </a:r>
          <a:r>
            <a:rPr lang="it-IT" b="1"/>
            <a:t>capacità</a:t>
          </a:r>
          <a:r>
            <a:rPr lang="it-IT"/>
            <a:t> e delle </a:t>
          </a:r>
          <a:r>
            <a:rPr lang="it-IT" b="1"/>
            <a:t>attività</a:t>
          </a:r>
          <a:r>
            <a:rPr lang="it-IT"/>
            <a:t> </a:t>
          </a:r>
          <a:r>
            <a:rPr lang="it-IT" b="1"/>
            <a:t>imprenditoriali </a:t>
          </a:r>
          <a:r>
            <a:rPr lang="it-IT"/>
            <a:t>(art. 7)</a:t>
          </a:r>
          <a:endParaRPr lang="en-US"/>
        </a:p>
      </dgm:t>
    </dgm:pt>
    <dgm:pt modelId="{42A5ED06-5499-48EC-B44B-04BBC02F49A8}" type="parTrans" cxnId="{911A3C89-7075-4D31-B90A-197EA1C14EA4}">
      <dgm:prSet/>
      <dgm:spPr/>
      <dgm:t>
        <a:bodyPr/>
        <a:lstStyle/>
        <a:p>
          <a:endParaRPr lang="en-US"/>
        </a:p>
      </dgm:t>
    </dgm:pt>
    <dgm:pt modelId="{0F0B806A-CCD5-4DF9-AB50-E94ECDDA4E02}" type="sibTrans" cxnId="{911A3C89-7075-4D31-B90A-197EA1C14EA4}">
      <dgm:prSet/>
      <dgm:spPr/>
      <dgm:t>
        <a:bodyPr/>
        <a:lstStyle/>
        <a:p>
          <a:endParaRPr lang="en-US"/>
        </a:p>
      </dgm:t>
    </dgm:pt>
    <dgm:pt modelId="{5545C53F-6A7C-4CFD-93F2-95F2F79D3C26}">
      <dgm:prSet/>
      <dgm:spPr/>
      <dgm:t>
        <a:bodyPr/>
        <a:lstStyle/>
        <a:p>
          <a:r>
            <a:rPr lang="it-IT"/>
            <a:t>Produzione e fruizione della </a:t>
          </a:r>
          <a:r>
            <a:rPr lang="it-IT" b="1"/>
            <a:t>musica contemporanea originale dal vivo </a:t>
          </a:r>
          <a:r>
            <a:rPr lang="it-IT"/>
            <a:t>(art. 8)</a:t>
          </a:r>
          <a:endParaRPr lang="en-US"/>
        </a:p>
      </dgm:t>
    </dgm:pt>
    <dgm:pt modelId="{6D474691-5D52-4FDA-9F91-903CBDFAD587}" type="parTrans" cxnId="{33243833-EEC4-4D81-996B-9A6054839269}">
      <dgm:prSet/>
      <dgm:spPr/>
      <dgm:t>
        <a:bodyPr/>
        <a:lstStyle/>
        <a:p>
          <a:endParaRPr lang="en-US"/>
        </a:p>
      </dgm:t>
    </dgm:pt>
    <dgm:pt modelId="{45CECA84-BBD5-4DBC-82FF-CAF759407DC8}" type="sibTrans" cxnId="{33243833-EEC4-4D81-996B-9A6054839269}">
      <dgm:prSet/>
      <dgm:spPr/>
      <dgm:t>
        <a:bodyPr/>
        <a:lstStyle/>
        <a:p>
          <a:endParaRPr lang="en-US"/>
        </a:p>
      </dgm:t>
    </dgm:pt>
    <dgm:pt modelId="{EFE5836F-BC20-44B7-863E-EDC09E8D1D24}">
      <dgm:prSet/>
      <dgm:spPr/>
      <dgm:t>
        <a:bodyPr/>
        <a:lstStyle/>
        <a:p>
          <a:r>
            <a:rPr lang="it-IT"/>
            <a:t>Sostegno ai </a:t>
          </a:r>
          <a:r>
            <a:rPr lang="it-IT" b="1"/>
            <a:t>locali di musica dal vivo </a:t>
          </a:r>
          <a:r>
            <a:rPr lang="it-IT"/>
            <a:t>(art. 8 bis)</a:t>
          </a:r>
          <a:endParaRPr lang="en-US"/>
        </a:p>
      </dgm:t>
    </dgm:pt>
    <dgm:pt modelId="{2C356901-3E77-4360-9221-11A93CCC3A49}" type="parTrans" cxnId="{4D09DF1F-8E03-40A8-AD88-8AEB0A603936}">
      <dgm:prSet/>
      <dgm:spPr/>
      <dgm:t>
        <a:bodyPr/>
        <a:lstStyle/>
        <a:p>
          <a:endParaRPr lang="en-US"/>
        </a:p>
      </dgm:t>
    </dgm:pt>
    <dgm:pt modelId="{345A7337-0076-4A3D-A421-BBF12B13A6DB}" type="sibTrans" cxnId="{4D09DF1F-8E03-40A8-AD88-8AEB0A603936}">
      <dgm:prSet/>
      <dgm:spPr/>
      <dgm:t>
        <a:bodyPr/>
        <a:lstStyle/>
        <a:p>
          <a:endParaRPr lang="en-US"/>
        </a:p>
      </dgm:t>
    </dgm:pt>
    <dgm:pt modelId="{26110912-7348-4F63-9DB9-F36A267553F7}">
      <dgm:prSet/>
      <dgm:spPr/>
      <dgm:t>
        <a:bodyPr/>
        <a:lstStyle/>
        <a:p>
          <a:r>
            <a:rPr lang="it-IT"/>
            <a:t>Elenco dei </a:t>
          </a:r>
          <a:r>
            <a:rPr lang="it-IT" b="1"/>
            <a:t>locali di musica dal vivo</a:t>
          </a:r>
          <a:r>
            <a:rPr lang="it-IT"/>
            <a:t> (art. 8 ter)</a:t>
          </a:r>
          <a:endParaRPr lang="en-US"/>
        </a:p>
      </dgm:t>
    </dgm:pt>
    <dgm:pt modelId="{E86AB806-27CE-4504-B5FC-CD792E9C1D9D}" type="parTrans" cxnId="{B373A433-3D7D-4AD7-8C4D-60A7CAAA72B5}">
      <dgm:prSet/>
      <dgm:spPr/>
      <dgm:t>
        <a:bodyPr/>
        <a:lstStyle/>
        <a:p>
          <a:endParaRPr lang="en-US"/>
        </a:p>
      </dgm:t>
    </dgm:pt>
    <dgm:pt modelId="{AAA6D284-FA31-43EC-89C2-98E5A5270EDD}" type="sibTrans" cxnId="{B373A433-3D7D-4AD7-8C4D-60A7CAAA72B5}">
      <dgm:prSet/>
      <dgm:spPr/>
      <dgm:t>
        <a:bodyPr/>
        <a:lstStyle/>
        <a:p>
          <a:endParaRPr lang="en-US"/>
        </a:p>
      </dgm:t>
    </dgm:pt>
    <dgm:pt modelId="{57508C83-BAAA-401B-B760-7407AD97EDEC}">
      <dgm:prSet/>
      <dgm:spPr/>
      <dgm:t>
        <a:bodyPr/>
        <a:lstStyle/>
        <a:p>
          <a:r>
            <a:rPr lang="it-IT" b="1"/>
            <a:t>Emilia-Romagna music </a:t>
          </a:r>
          <a:r>
            <a:rPr lang="it-IT" b="1" err="1"/>
            <a:t>commission</a:t>
          </a:r>
          <a:r>
            <a:rPr lang="it-IT" b="1"/>
            <a:t> </a:t>
          </a:r>
          <a:r>
            <a:rPr lang="it-IT"/>
            <a:t>e attività dirette della Regione (art. 9)</a:t>
          </a:r>
          <a:endParaRPr lang="en-US"/>
        </a:p>
      </dgm:t>
    </dgm:pt>
    <dgm:pt modelId="{A83B8F8E-CC2F-4634-A178-9DE5121F0501}" type="parTrans" cxnId="{46C0024D-CB9C-41C4-89D8-6C865E2A664F}">
      <dgm:prSet/>
      <dgm:spPr/>
      <dgm:t>
        <a:bodyPr/>
        <a:lstStyle/>
        <a:p>
          <a:endParaRPr lang="en-US"/>
        </a:p>
      </dgm:t>
    </dgm:pt>
    <dgm:pt modelId="{3D50BDEA-F39B-4DF5-97BC-975CD42AFAD7}" type="sibTrans" cxnId="{46C0024D-CB9C-41C4-89D8-6C865E2A664F}">
      <dgm:prSet/>
      <dgm:spPr/>
      <dgm:t>
        <a:bodyPr/>
        <a:lstStyle/>
        <a:p>
          <a:endParaRPr lang="en-US"/>
        </a:p>
      </dgm:t>
    </dgm:pt>
    <dgm:pt modelId="{A335395C-642F-40BC-BABE-203F42CF2D7C}" type="pres">
      <dgm:prSet presAssocID="{9D4F60EB-B6E7-4C14-B324-F346DF6DD755}" presName="vert0" presStyleCnt="0">
        <dgm:presLayoutVars>
          <dgm:dir/>
          <dgm:animOne val="branch"/>
          <dgm:animLvl val="lvl"/>
        </dgm:presLayoutVars>
      </dgm:prSet>
      <dgm:spPr/>
    </dgm:pt>
    <dgm:pt modelId="{E9D63517-7133-4B3D-A724-A5F89B534002}" type="pres">
      <dgm:prSet presAssocID="{509B2C30-CCC9-40D9-880A-7561233C3A92}" presName="thickLine" presStyleLbl="alignNode1" presStyleIdx="0" presStyleCnt="7"/>
      <dgm:spPr/>
    </dgm:pt>
    <dgm:pt modelId="{0C07FDE3-8FD3-4663-AA7A-B90F4D97E2AD}" type="pres">
      <dgm:prSet presAssocID="{509B2C30-CCC9-40D9-880A-7561233C3A92}" presName="horz1" presStyleCnt="0"/>
      <dgm:spPr/>
    </dgm:pt>
    <dgm:pt modelId="{33649B93-5A8E-402E-BB3E-DA2308A0F334}" type="pres">
      <dgm:prSet presAssocID="{509B2C30-CCC9-40D9-880A-7561233C3A92}" presName="tx1" presStyleLbl="revTx" presStyleIdx="0" presStyleCnt="7"/>
      <dgm:spPr/>
    </dgm:pt>
    <dgm:pt modelId="{96FCF049-68E1-4F41-A1D5-7AAE845F5D72}" type="pres">
      <dgm:prSet presAssocID="{509B2C30-CCC9-40D9-880A-7561233C3A92}" presName="vert1" presStyleCnt="0"/>
      <dgm:spPr/>
    </dgm:pt>
    <dgm:pt modelId="{9B67D590-B672-44C9-8F51-82689FD685A2}" type="pres">
      <dgm:prSet presAssocID="{1A713CA2-757A-4467-BA53-0E9365FCE923}" presName="thickLine" presStyleLbl="alignNode1" presStyleIdx="1" presStyleCnt="7"/>
      <dgm:spPr/>
    </dgm:pt>
    <dgm:pt modelId="{40316078-375B-4551-AF7E-F008801F984E}" type="pres">
      <dgm:prSet presAssocID="{1A713CA2-757A-4467-BA53-0E9365FCE923}" presName="horz1" presStyleCnt="0"/>
      <dgm:spPr/>
    </dgm:pt>
    <dgm:pt modelId="{36CF543E-6F9B-4948-BF46-005EC30F8524}" type="pres">
      <dgm:prSet presAssocID="{1A713CA2-757A-4467-BA53-0E9365FCE923}" presName="tx1" presStyleLbl="revTx" presStyleIdx="1" presStyleCnt="7"/>
      <dgm:spPr/>
    </dgm:pt>
    <dgm:pt modelId="{D8157EEC-6C03-4C69-B4A1-728BC9F2EEAC}" type="pres">
      <dgm:prSet presAssocID="{1A713CA2-757A-4467-BA53-0E9365FCE923}" presName="vert1" presStyleCnt="0"/>
      <dgm:spPr/>
    </dgm:pt>
    <dgm:pt modelId="{D0D63F43-9EC6-4491-B5CF-FA521BC4CF8E}" type="pres">
      <dgm:prSet presAssocID="{AE1ADAF0-B03E-444B-BB39-6B7085DC7871}" presName="thickLine" presStyleLbl="alignNode1" presStyleIdx="2" presStyleCnt="7"/>
      <dgm:spPr/>
    </dgm:pt>
    <dgm:pt modelId="{B5E13BEA-F490-43D3-8EDB-11318F33972B}" type="pres">
      <dgm:prSet presAssocID="{AE1ADAF0-B03E-444B-BB39-6B7085DC7871}" presName="horz1" presStyleCnt="0"/>
      <dgm:spPr/>
    </dgm:pt>
    <dgm:pt modelId="{098E88C6-4AD1-4954-A313-8BC677B4F56B}" type="pres">
      <dgm:prSet presAssocID="{AE1ADAF0-B03E-444B-BB39-6B7085DC7871}" presName="tx1" presStyleLbl="revTx" presStyleIdx="2" presStyleCnt="7"/>
      <dgm:spPr/>
    </dgm:pt>
    <dgm:pt modelId="{A8332378-07F4-42DE-B175-D407C7755B02}" type="pres">
      <dgm:prSet presAssocID="{AE1ADAF0-B03E-444B-BB39-6B7085DC7871}" presName="vert1" presStyleCnt="0"/>
      <dgm:spPr/>
    </dgm:pt>
    <dgm:pt modelId="{689DD29A-AEFC-4D9B-BB28-C15F6CB8E3F2}" type="pres">
      <dgm:prSet presAssocID="{5545C53F-6A7C-4CFD-93F2-95F2F79D3C26}" presName="thickLine" presStyleLbl="alignNode1" presStyleIdx="3" presStyleCnt="7"/>
      <dgm:spPr/>
    </dgm:pt>
    <dgm:pt modelId="{1BC5DC51-27D8-4DD2-A1FF-5243E96A18DE}" type="pres">
      <dgm:prSet presAssocID="{5545C53F-6A7C-4CFD-93F2-95F2F79D3C26}" presName="horz1" presStyleCnt="0"/>
      <dgm:spPr/>
    </dgm:pt>
    <dgm:pt modelId="{962058C5-6B0A-47EC-BA6B-981BC3615591}" type="pres">
      <dgm:prSet presAssocID="{5545C53F-6A7C-4CFD-93F2-95F2F79D3C26}" presName="tx1" presStyleLbl="revTx" presStyleIdx="3" presStyleCnt="7"/>
      <dgm:spPr/>
    </dgm:pt>
    <dgm:pt modelId="{573B43E8-21B1-46E1-8C6D-B629730859D9}" type="pres">
      <dgm:prSet presAssocID="{5545C53F-6A7C-4CFD-93F2-95F2F79D3C26}" presName="vert1" presStyleCnt="0"/>
      <dgm:spPr/>
    </dgm:pt>
    <dgm:pt modelId="{C32C71CB-2BCF-4BBB-A938-99CA2E45A922}" type="pres">
      <dgm:prSet presAssocID="{EFE5836F-BC20-44B7-863E-EDC09E8D1D24}" presName="thickLine" presStyleLbl="alignNode1" presStyleIdx="4" presStyleCnt="7"/>
      <dgm:spPr/>
    </dgm:pt>
    <dgm:pt modelId="{4A2CFA85-CEF2-4398-9E00-068EF8E2C0FF}" type="pres">
      <dgm:prSet presAssocID="{EFE5836F-BC20-44B7-863E-EDC09E8D1D24}" presName="horz1" presStyleCnt="0"/>
      <dgm:spPr/>
    </dgm:pt>
    <dgm:pt modelId="{74A498CF-5E69-466A-9386-9B0291DE4C0A}" type="pres">
      <dgm:prSet presAssocID="{EFE5836F-BC20-44B7-863E-EDC09E8D1D24}" presName="tx1" presStyleLbl="revTx" presStyleIdx="4" presStyleCnt="7"/>
      <dgm:spPr/>
    </dgm:pt>
    <dgm:pt modelId="{001D78A9-26B2-4750-AD97-4AD266BD7B58}" type="pres">
      <dgm:prSet presAssocID="{EFE5836F-BC20-44B7-863E-EDC09E8D1D24}" presName="vert1" presStyleCnt="0"/>
      <dgm:spPr/>
    </dgm:pt>
    <dgm:pt modelId="{311F09AE-0067-4E3F-A291-978EF88F94F3}" type="pres">
      <dgm:prSet presAssocID="{26110912-7348-4F63-9DB9-F36A267553F7}" presName="thickLine" presStyleLbl="alignNode1" presStyleIdx="5" presStyleCnt="7"/>
      <dgm:spPr/>
    </dgm:pt>
    <dgm:pt modelId="{4B406E95-B490-48F1-A8AD-E546EDAC540C}" type="pres">
      <dgm:prSet presAssocID="{26110912-7348-4F63-9DB9-F36A267553F7}" presName="horz1" presStyleCnt="0"/>
      <dgm:spPr/>
    </dgm:pt>
    <dgm:pt modelId="{1B1986A4-752C-4C5C-85CD-312BF7CBB977}" type="pres">
      <dgm:prSet presAssocID="{26110912-7348-4F63-9DB9-F36A267553F7}" presName="tx1" presStyleLbl="revTx" presStyleIdx="5" presStyleCnt="7"/>
      <dgm:spPr/>
    </dgm:pt>
    <dgm:pt modelId="{276414DC-1750-4DBB-A65A-127E001D4239}" type="pres">
      <dgm:prSet presAssocID="{26110912-7348-4F63-9DB9-F36A267553F7}" presName="vert1" presStyleCnt="0"/>
      <dgm:spPr/>
    </dgm:pt>
    <dgm:pt modelId="{E6EC7C32-80E4-4308-B596-F324B2DC9129}" type="pres">
      <dgm:prSet presAssocID="{57508C83-BAAA-401B-B760-7407AD97EDEC}" presName="thickLine" presStyleLbl="alignNode1" presStyleIdx="6" presStyleCnt="7"/>
      <dgm:spPr/>
    </dgm:pt>
    <dgm:pt modelId="{7DEFD259-8531-421C-A60B-2FA29AE26595}" type="pres">
      <dgm:prSet presAssocID="{57508C83-BAAA-401B-B760-7407AD97EDEC}" presName="horz1" presStyleCnt="0"/>
      <dgm:spPr/>
    </dgm:pt>
    <dgm:pt modelId="{6894EC86-3773-42EE-8AB8-31CCD125667F}" type="pres">
      <dgm:prSet presAssocID="{57508C83-BAAA-401B-B760-7407AD97EDEC}" presName="tx1" presStyleLbl="revTx" presStyleIdx="6" presStyleCnt="7"/>
      <dgm:spPr/>
    </dgm:pt>
    <dgm:pt modelId="{157FE86B-19D0-457A-8279-5E3544F1CF86}" type="pres">
      <dgm:prSet presAssocID="{57508C83-BAAA-401B-B760-7407AD97EDEC}" presName="vert1" presStyleCnt="0"/>
      <dgm:spPr/>
    </dgm:pt>
  </dgm:ptLst>
  <dgm:cxnLst>
    <dgm:cxn modelId="{453BF719-DDB9-47EF-8242-0DB85F39DE37}" type="presOf" srcId="{26110912-7348-4F63-9DB9-F36A267553F7}" destId="{1B1986A4-752C-4C5C-85CD-312BF7CBB977}" srcOrd="0" destOrd="0" presId="urn:microsoft.com/office/officeart/2008/layout/LinedList"/>
    <dgm:cxn modelId="{A0C0011F-7BD8-4A71-82A4-F2788529AD5C}" srcId="{9D4F60EB-B6E7-4C14-B324-F346DF6DD755}" destId="{509B2C30-CCC9-40D9-880A-7561233C3A92}" srcOrd="0" destOrd="0" parTransId="{7BCD0B38-7B31-4020-BEB4-EC020530CA0A}" sibTransId="{F5548512-79FF-4EF8-9D0B-961A758757B0}"/>
    <dgm:cxn modelId="{4D09DF1F-8E03-40A8-AD88-8AEB0A603936}" srcId="{9D4F60EB-B6E7-4C14-B324-F346DF6DD755}" destId="{EFE5836F-BC20-44B7-863E-EDC09E8D1D24}" srcOrd="4" destOrd="0" parTransId="{2C356901-3E77-4360-9221-11A93CCC3A49}" sibTransId="{345A7337-0076-4A3D-A421-BBF12B13A6DB}"/>
    <dgm:cxn modelId="{33243833-EEC4-4D81-996B-9A6054839269}" srcId="{9D4F60EB-B6E7-4C14-B324-F346DF6DD755}" destId="{5545C53F-6A7C-4CFD-93F2-95F2F79D3C26}" srcOrd="3" destOrd="0" parTransId="{6D474691-5D52-4FDA-9F91-903CBDFAD587}" sibTransId="{45CECA84-BBD5-4DBC-82FF-CAF759407DC8}"/>
    <dgm:cxn modelId="{B373A433-3D7D-4AD7-8C4D-60A7CAAA72B5}" srcId="{9D4F60EB-B6E7-4C14-B324-F346DF6DD755}" destId="{26110912-7348-4F63-9DB9-F36A267553F7}" srcOrd="5" destOrd="0" parTransId="{E86AB806-27CE-4504-B5FC-CD792E9C1D9D}" sibTransId="{AAA6D284-FA31-43EC-89C2-98E5A5270EDD}"/>
    <dgm:cxn modelId="{F6E56B65-115D-43A9-9FC8-0228A68EB85A}" type="presOf" srcId="{509B2C30-CCC9-40D9-880A-7561233C3A92}" destId="{33649B93-5A8E-402E-BB3E-DA2308A0F334}" srcOrd="0" destOrd="0" presId="urn:microsoft.com/office/officeart/2008/layout/LinedList"/>
    <dgm:cxn modelId="{A8D00949-1D81-45EA-BB65-B5A451896ED8}" type="presOf" srcId="{EFE5836F-BC20-44B7-863E-EDC09E8D1D24}" destId="{74A498CF-5E69-466A-9386-9B0291DE4C0A}" srcOrd="0" destOrd="0" presId="urn:microsoft.com/office/officeart/2008/layout/LinedList"/>
    <dgm:cxn modelId="{46C0024D-CB9C-41C4-89D8-6C865E2A664F}" srcId="{9D4F60EB-B6E7-4C14-B324-F346DF6DD755}" destId="{57508C83-BAAA-401B-B760-7407AD97EDEC}" srcOrd="6" destOrd="0" parTransId="{A83B8F8E-CC2F-4634-A178-9DE5121F0501}" sibTransId="{3D50BDEA-F39B-4DF5-97BC-975CD42AFAD7}"/>
    <dgm:cxn modelId="{87445677-C20A-47FB-94ED-EC6D6BAD71D6}" type="presOf" srcId="{AE1ADAF0-B03E-444B-BB39-6B7085DC7871}" destId="{098E88C6-4AD1-4954-A313-8BC677B4F56B}" srcOrd="0" destOrd="0" presId="urn:microsoft.com/office/officeart/2008/layout/LinedList"/>
    <dgm:cxn modelId="{911A3C89-7075-4D31-B90A-197EA1C14EA4}" srcId="{9D4F60EB-B6E7-4C14-B324-F346DF6DD755}" destId="{AE1ADAF0-B03E-444B-BB39-6B7085DC7871}" srcOrd="2" destOrd="0" parTransId="{42A5ED06-5499-48EC-B44B-04BBC02F49A8}" sibTransId="{0F0B806A-CCD5-4DF9-AB50-E94ECDDA4E02}"/>
    <dgm:cxn modelId="{A6B4EABA-04D9-4054-B8EC-2D0055BDAACC}" type="presOf" srcId="{5545C53F-6A7C-4CFD-93F2-95F2F79D3C26}" destId="{962058C5-6B0A-47EC-BA6B-981BC3615591}" srcOrd="0" destOrd="0" presId="urn:microsoft.com/office/officeart/2008/layout/LinedList"/>
    <dgm:cxn modelId="{8514D1C7-A729-4A87-9BC2-9F93F5FFFE05}" type="presOf" srcId="{9D4F60EB-B6E7-4C14-B324-F346DF6DD755}" destId="{A335395C-642F-40BC-BABE-203F42CF2D7C}" srcOrd="0" destOrd="0" presId="urn:microsoft.com/office/officeart/2008/layout/LinedList"/>
    <dgm:cxn modelId="{E90E28CF-981D-4BFF-A86F-CBF5C269CAFC}" type="presOf" srcId="{1A713CA2-757A-4467-BA53-0E9365FCE923}" destId="{36CF543E-6F9B-4948-BF46-005EC30F8524}" srcOrd="0" destOrd="0" presId="urn:microsoft.com/office/officeart/2008/layout/LinedList"/>
    <dgm:cxn modelId="{624C30D6-68AF-4ACC-83B5-72EA8B13402F}" type="presOf" srcId="{57508C83-BAAA-401B-B760-7407AD97EDEC}" destId="{6894EC86-3773-42EE-8AB8-31CCD125667F}" srcOrd="0" destOrd="0" presId="urn:microsoft.com/office/officeart/2008/layout/LinedList"/>
    <dgm:cxn modelId="{198BC0F6-44EF-43ED-8405-9A0D11FDBF0B}" srcId="{9D4F60EB-B6E7-4C14-B324-F346DF6DD755}" destId="{1A713CA2-757A-4467-BA53-0E9365FCE923}" srcOrd="1" destOrd="0" parTransId="{F0E72E09-8F48-4AD3-9A8D-A1EAEF1FFBAA}" sibTransId="{AC155F9F-F787-48D7-80AE-B71F5CB4B9C4}"/>
    <dgm:cxn modelId="{3794CCCA-5D3E-49C2-87E4-9AF569AE3CFB}" type="presParOf" srcId="{A335395C-642F-40BC-BABE-203F42CF2D7C}" destId="{E9D63517-7133-4B3D-A724-A5F89B534002}" srcOrd="0" destOrd="0" presId="urn:microsoft.com/office/officeart/2008/layout/LinedList"/>
    <dgm:cxn modelId="{4CFA755C-02B9-4C0E-BBE4-26C779BA25D6}" type="presParOf" srcId="{A335395C-642F-40BC-BABE-203F42CF2D7C}" destId="{0C07FDE3-8FD3-4663-AA7A-B90F4D97E2AD}" srcOrd="1" destOrd="0" presId="urn:microsoft.com/office/officeart/2008/layout/LinedList"/>
    <dgm:cxn modelId="{F662FFA8-6238-424D-9816-3213F8880F08}" type="presParOf" srcId="{0C07FDE3-8FD3-4663-AA7A-B90F4D97E2AD}" destId="{33649B93-5A8E-402E-BB3E-DA2308A0F334}" srcOrd="0" destOrd="0" presId="urn:microsoft.com/office/officeart/2008/layout/LinedList"/>
    <dgm:cxn modelId="{58D0E73F-D252-4EED-80E3-C434E4EBCF64}" type="presParOf" srcId="{0C07FDE3-8FD3-4663-AA7A-B90F4D97E2AD}" destId="{96FCF049-68E1-4F41-A1D5-7AAE845F5D72}" srcOrd="1" destOrd="0" presId="urn:microsoft.com/office/officeart/2008/layout/LinedList"/>
    <dgm:cxn modelId="{C796A29F-2631-41D5-9C78-8EA734EF95A3}" type="presParOf" srcId="{A335395C-642F-40BC-BABE-203F42CF2D7C}" destId="{9B67D590-B672-44C9-8F51-82689FD685A2}" srcOrd="2" destOrd="0" presId="urn:microsoft.com/office/officeart/2008/layout/LinedList"/>
    <dgm:cxn modelId="{41EA2EE7-059F-4D5B-BE68-0B2704C0AB89}" type="presParOf" srcId="{A335395C-642F-40BC-BABE-203F42CF2D7C}" destId="{40316078-375B-4551-AF7E-F008801F984E}" srcOrd="3" destOrd="0" presId="urn:microsoft.com/office/officeart/2008/layout/LinedList"/>
    <dgm:cxn modelId="{B10D7F4F-F6E2-4F4E-BA99-569CAB983175}" type="presParOf" srcId="{40316078-375B-4551-AF7E-F008801F984E}" destId="{36CF543E-6F9B-4948-BF46-005EC30F8524}" srcOrd="0" destOrd="0" presId="urn:microsoft.com/office/officeart/2008/layout/LinedList"/>
    <dgm:cxn modelId="{579698C8-C910-4C74-8CF5-01A4B58357C8}" type="presParOf" srcId="{40316078-375B-4551-AF7E-F008801F984E}" destId="{D8157EEC-6C03-4C69-B4A1-728BC9F2EEAC}" srcOrd="1" destOrd="0" presId="urn:microsoft.com/office/officeart/2008/layout/LinedList"/>
    <dgm:cxn modelId="{2AFAE9C3-9485-47FA-AAC5-3629B93E8B70}" type="presParOf" srcId="{A335395C-642F-40BC-BABE-203F42CF2D7C}" destId="{D0D63F43-9EC6-4491-B5CF-FA521BC4CF8E}" srcOrd="4" destOrd="0" presId="urn:microsoft.com/office/officeart/2008/layout/LinedList"/>
    <dgm:cxn modelId="{1BE30D53-2FB8-44FC-9ABD-6B30FF7E1498}" type="presParOf" srcId="{A335395C-642F-40BC-BABE-203F42CF2D7C}" destId="{B5E13BEA-F490-43D3-8EDB-11318F33972B}" srcOrd="5" destOrd="0" presId="urn:microsoft.com/office/officeart/2008/layout/LinedList"/>
    <dgm:cxn modelId="{60AB1F97-78F6-40E0-B2DB-229A48D96AA5}" type="presParOf" srcId="{B5E13BEA-F490-43D3-8EDB-11318F33972B}" destId="{098E88C6-4AD1-4954-A313-8BC677B4F56B}" srcOrd="0" destOrd="0" presId="urn:microsoft.com/office/officeart/2008/layout/LinedList"/>
    <dgm:cxn modelId="{C1228A47-8A5E-4D32-812A-1AFCA8C57486}" type="presParOf" srcId="{B5E13BEA-F490-43D3-8EDB-11318F33972B}" destId="{A8332378-07F4-42DE-B175-D407C7755B02}" srcOrd="1" destOrd="0" presId="urn:microsoft.com/office/officeart/2008/layout/LinedList"/>
    <dgm:cxn modelId="{2A9831D9-3B74-4EBF-AB6F-3807D3A9C23C}" type="presParOf" srcId="{A335395C-642F-40BC-BABE-203F42CF2D7C}" destId="{689DD29A-AEFC-4D9B-BB28-C15F6CB8E3F2}" srcOrd="6" destOrd="0" presId="urn:microsoft.com/office/officeart/2008/layout/LinedList"/>
    <dgm:cxn modelId="{E2689F37-E4E6-4EF9-9FA2-EECBA289E475}" type="presParOf" srcId="{A335395C-642F-40BC-BABE-203F42CF2D7C}" destId="{1BC5DC51-27D8-4DD2-A1FF-5243E96A18DE}" srcOrd="7" destOrd="0" presId="urn:microsoft.com/office/officeart/2008/layout/LinedList"/>
    <dgm:cxn modelId="{2198BACB-0601-4FC2-9C9F-4567F5F3CCEF}" type="presParOf" srcId="{1BC5DC51-27D8-4DD2-A1FF-5243E96A18DE}" destId="{962058C5-6B0A-47EC-BA6B-981BC3615591}" srcOrd="0" destOrd="0" presId="urn:microsoft.com/office/officeart/2008/layout/LinedList"/>
    <dgm:cxn modelId="{5A3E02AA-DB99-4185-A315-89076D23E26D}" type="presParOf" srcId="{1BC5DC51-27D8-4DD2-A1FF-5243E96A18DE}" destId="{573B43E8-21B1-46E1-8C6D-B629730859D9}" srcOrd="1" destOrd="0" presId="urn:microsoft.com/office/officeart/2008/layout/LinedList"/>
    <dgm:cxn modelId="{A32003F7-83CA-4CB8-90F7-78CBE1B8E3A4}" type="presParOf" srcId="{A335395C-642F-40BC-BABE-203F42CF2D7C}" destId="{C32C71CB-2BCF-4BBB-A938-99CA2E45A922}" srcOrd="8" destOrd="0" presId="urn:microsoft.com/office/officeart/2008/layout/LinedList"/>
    <dgm:cxn modelId="{8461B56E-3395-4BE8-A50B-C3A800637488}" type="presParOf" srcId="{A335395C-642F-40BC-BABE-203F42CF2D7C}" destId="{4A2CFA85-CEF2-4398-9E00-068EF8E2C0FF}" srcOrd="9" destOrd="0" presId="urn:microsoft.com/office/officeart/2008/layout/LinedList"/>
    <dgm:cxn modelId="{2E3BCF3F-85D9-4E3E-8BBB-8E5795F40317}" type="presParOf" srcId="{4A2CFA85-CEF2-4398-9E00-068EF8E2C0FF}" destId="{74A498CF-5E69-466A-9386-9B0291DE4C0A}" srcOrd="0" destOrd="0" presId="urn:microsoft.com/office/officeart/2008/layout/LinedList"/>
    <dgm:cxn modelId="{7DBAF4B4-5D24-4224-82E0-982D24EE0123}" type="presParOf" srcId="{4A2CFA85-CEF2-4398-9E00-068EF8E2C0FF}" destId="{001D78A9-26B2-4750-AD97-4AD266BD7B58}" srcOrd="1" destOrd="0" presId="urn:microsoft.com/office/officeart/2008/layout/LinedList"/>
    <dgm:cxn modelId="{1DE50092-5A2C-4903-B0ED-90AF39CC3E09}" type="presParOf" srcId="{A335395C-642F-40BC-BABE-203F42CF2D7C}" destId="{311F09AE-0067-4E3F-A291-978EF88F94F3}" srcOrd="10" destOrd="0" presId="urn:microsoft.com/office/officeart/2008/layout/LinedList"/>
    <dgm:cxn modelId="{D59AA481-34AF-473D-B51A-F4AC66AD6E0F}" type="presParOf" srcId="{A335395C-642F-40BC-BABE-203F42CF2D7C}" destId="{4B406E95-B490-48F1-A8AD-E546EDAC540C}" srcOrd="11" destOrd="0" presId="urn:microsoft.com/office/officeart/2008/layout/LinedList"/>
    <dgm:cxn modelId="{377152B6-909E-4B21-A3E6-8D791A5472D1}" type="presParOf" srcId="{4B406E95-B490-48F1-A8AD-E546EDAC540C}" destId="{1B1986A4-752C-4C5C-85CD-312BF7CBB977}" srcOrd="0" destOrd="0" presId="urn:microsoft.com/office/officeart/2008/layout/LinedList"/>
    <dgm:cxn modelId="{FED98DCC-B09A-486B-A903-2C70248F72FC}" type="presParOf" srcId="{4B406E95-B490-48F1-A8AD-E546EDAC540C}" destId="{276414DC-1750-4DBB-A65A-127E001D4239}" srcOrd="1" destOrd="0" presId="urn:microsoft.com/office/officeart/2008/layout/LinedList"/>
    <dgm:cxn modelId="{ED81B45A-276B-4E33-92F9-54257C3D49AA}" type="presParOf" srcId="{A335395C-642F-40BC-BABE-203F42CF2D7C}" destId="{E6EC7C32-80E4-4308-B596-F324B2DC9129}" srcOrd="12" destOrd="0" presId="urn:microsoft.com/office/officeart/2008/layout/LinedList"/>
    <dgm:cxn modelId="{48F301DC-CF7B-4414-BAF2-4F2CF1065969}" type="presParOf" srcId="{A335395C-642F-40BC-BABE-203F42CF2D7C}" destId="{7DEFD259-8531-421C-A60B-2FA29AE26595}" srcOrd="13" destOrd="0" presId="urn:microsoft.com/office/officeart/2008/layout/LinedList"/>
    <dgm:cxn modelId="{D6133D90-700F-4255-98CF-A85515BF21D2}" type="presParOf" srcId="{7DEFD259-8531-421C-A60B-2FA29AE26595}" destId="{6894EC86-3773-42EE-8AB8-31CCD125667F}" srcOrd="0" destOrd="0" presId="urn:microsoft.com/office/officeart/2008/layout/LinedList"/>
    <dgm:cxn modelId="{417FAA11-8A4D-4A62-8A85-6D952BD255E9}" type="presParOf" srcId="{7DEFD259-8531-421C-A60B-2FA29AE26595}" destId="{157FE86B-19D0-457A-8279-5E3544F1CF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188E60-BD77-4AE8-B667-001726FB511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68D6A-36A5-4B8D-AB11-2F9D37E1E2B2}">
      <dgm:prSet custT="1"/>
      <dgm:spPr/>
      <dgm:t>
        <a:bodyPr/>
        <a:lstStyle/>
        <a:p>
          <a:pPr algn="just"/>
          <a:r>
            <a:rPr lang="it-IT" sz="2000">
              <a:solidFill>
                <a:schemeClr val="bg2"/>
              </a:solidFill>
            </a:rPr>
            <a:t>Negli anni scolastici </a:t>
          </a:r>
          <a:r>
            <a:rPr lang="it-IT" sz="2000" b="1">
              <a:solidFill>
                <a:schemeClr val="bg2"/>
              </a:solidFill>
            </a:rPr>
            <a:t>2018/2019 - 2020/2021</a:t>
          </a:r>
          <a:r>
            <a:rPr lang="it-IT" sz="2000">
              <a:solidFill>
                <a:schemeClr val="bg2"/>
              </a:solidFill>
            </a:rPr>
            <a:t> sono stati approvati </a:t>
          </a:r>
          <a:r>
            <a:rPr lang="it-IT" sz="2000" b="1">
              <a:solidFill>
                <a:schemeClr val="bg2"/>
              </a:solidFill>
            </a:rPr>
            <a:t>68 progetti </a:t>
          </a:r>
          <a:r>
            <a:rPr lang="it-IT" sz="2000">
              <a:solidFill>
                <a:schemeClr val="bg2"/>
              </a:solidFill>
            </a:rPr>
            <a:t>per un </a:t>
          </a:r>
          <a:r>
            <a:rPr lang="it-IT" sz="2000" b="0">
              <a:solidFill>
                <a:schemeClr val="bg2"/>
              </a:solidFill>
            </a:rPr>
            <a:t>investimento</a:t>
          </a:r>
          <a:r>
            <a:rPr lang="it-IT" sz="2000">
              <a:solidFill>
                <a:schemeClr val="bg2"/>
              </a:solidFill>
            </a:rPr>
            <a:t> complessivo pari a circa</a:t>
          </a:r>
          <a:r>
            <a:rPr lang="it-IT" sz="2000" b="1">
              <a:solidFill>
                <a:schemeClr val="bg2"/>
              </a:solidFill>
            </a:rPr>
            <a:t> 4 milioni di euro</a:t>
          </a:r>
          <a:r>
            <a:rPr lang="it-IT" sz="2000" b="0">
              <a:solidFill>
                <a:schemeClr val="bg2"/>
              </a:solidFill>
            </a:rPr>
            <a:t>.</a:t>
          </a:r>
          <a:endParaRPr lang="en-US" sz="2000" b="0">
            <a:solidFill>
              <a:schemeClr val="bg2"/>
            </a:solidFill>
          </a:endParaRPr>
        </a:p>
      </dgm:t>
    </dgm:pt>
    <dgm:pt modelId="{28CDD366-45C3-43C2-93E5-9C12F18A6842}" type="parTrans" cxnId="{97AEBFEC-9B16-443E-AD16-93EA0E233598}">
      <dgm:prSet/>
      <dgm:spPr/>
      <dgm:t>
        <a:bodyPr/>
        <a:lstStyle/>
        <a:p>
          <a:endParaRPr lang="en-US"/>
        </a:p>
      </dgm:t>
    </dgm:pt>
    <dgm:pt modelId="{212828FC-96C2-4B70-A00C-4BA944DF5E06}" type="sibTrans" cxnId="{97AEBFEC-9B16-443E-AD16-93EA0E233598}">
      <dgm:prSet/>
      <dgm:spPr/>
      <dgm:t>
        <a:bodyPr/>
        <a:lstStyle/>
        <a:p>
          <a:endParaRPr lang="en-US"/>
        </a:p>
      </dgm:t>
    </dgm:pt>
    <dgm:pt modelId="{06D4B23A-CC55-48C2-BB06-F5D4268B4B53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it-IT" sz="2000">
              <a:solidFill>
                <a:schemeClr val="bg2"/>
              </a:solidFill>
            </a:rPr>
            <a:t>Negli anni scolastici </a:t>
          </a:r>
          <a:r>
            <a:rPr lang="it-IT" sz="2000" b="1">
              <a:solidFill>
                <a:schemeClr val="bg2"/>
              </a:solidFill>
            </a:rPr>
            <a:t>2021/2022 - 2023/2024 </a:t>
          </a:r>
          <a:r>
            <a:rPr lang="it-IT" sz="2000" b="0">
              <a:solidFill>
                <a:schemeClr val="bg2"/>
              </a:solidFill>
            </a:rPr>
            <a:t>sono stati approvati </a:t>
          </a:r>
          <a:r>
            <a:rPr lang="it-IT" sz="2000" b="1">
              <a:solidFill>
                <a:schemeClr val="bg2"/>
              </a:solidFill>
            </a:rPr>
            <a:t>80 progetti </a:t>
          </a:r>
          <a:r>
            <a:rPr lang="it-IT" sz="2000">
              <a:solidFill>
                <a:schemeClr val="bg2"/>
              </a:solidFill>
            </a:rPr>
            <a:t>per un investimento complessivo pari a </a:t>
          </a:r>
          <a:r>
            <a:rPr lang="it-IT" sz="2000" b="1">
              <a:solidFill>
                <a:schemeClr val="bg2"/>
              </a:solidFill>
            </a:rPr>
            <a:t>oltre 5 milioni di euro</a:t>
          </a:r>
          <a:r>
            <a:rPr lang="it-IT" sz="2000" b="0">
              <a:solidFill>
                <a:schemeClr val="bg2"/>
              </a:solidFill>
            </a:rPr>
            <a:t>.</a:t>
          </a:r>
        </a:p>
        <a:p>
          <a:pPr algn="just">
            <a:lnSpc>
              <a:spcPct val="100000"/>
            </a:lnSpc>
          </a:pPr>
          <a:r>
            <a:rPr lang="it-IT" sz="1600" b="0" i="1">
              <a:solidFill>
                <a:schemeClr val="bg2"/>
              </a:solidFill>
            </a:rPr>
            <a:t>(in parte a valere sul Programma Regionale FSE+ 2021/2027)</a:t>
          </a:r>
          <a:endParaRPr lang="en-US" sz="1600" b="0" i="0">
            <a:solidFill>
              <a:schemeClr val="bg2"/>
            </a:solidFill>
          </a:endParaRPr>
        </a:p>
      </dgm:t>
    </dgm:pt>
    <dgm:pt modelId="{1E8E90DC-7B09-48E4-890B-0A50EFE6D7DD}" type="parTrans" cxnId="{92C5997F-547A-4F90-9E79-1674681C34BC}">
      <dgm:prSet/>
      <dgm:spPr/>
      <dgm:t>
        <a:bodyPr/>
        <a:lstStyle/>
        <a:p>
          <a:endParaRPr lang="en-US"/>
        </a:p>
      </dgm:t>
    </dgm:pt>
    <dgm:pt modelId="{7F40164C-967C-4856-9DA9-DEF5033CF1EE}" type="sibTrans" cxnId="{92C5997F-547A-4F90-9E79-1674681C34BC}">
      <dgm:prSet/>
      <dgm:spPr/>
      <dgm:t>
        <a:bodyPr/>
        <a:lstStyle/>
        <a:p>
          <a:endParaRPr lang="en-US"/>
        </a:p>
      </dgm:t>
    </dgm:pt>
    <dgm:pt modelId="{75DA4AA6-A64F-4283-A51F-2BD32E0C981A}" type="pres">
      <dgm:prSet presAssocID="{45188E60-BD77-4AE8-B667-001726FB51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5F2690C-9CD3-41EA-943D-A6617D299662}" type="pres">
      <dgm:prSet presAssocID="{A3168D6A-36A5-4B8D-AB11-2F9D37E1E2B2}" presName="hierRoot1" presStyleCnt="0"/>
      <dgm:spPr/>
    </dgm:pt>
    <dgm:pt modelId="{BAF7C94B-04AD-48FE-B47A-8330282D1D2C}" type="pres">
      <dgm:prSet presAssocID="{A3168D6A-36A5-4B8D-AB11-2F9D37E1E2B2}" presName="composite" presStyleCnt="0"/>
      <dgm:spPr/>
    </dgm:pt>
    <dgm:pt modelId="{DA7485AD-7A3F-4616-AD94-33AE729DFF4A}" type="pres">
      <dgm:prSet presAssocID="{A3168D6A-36A5-4B8D-AB11-2F9D37E1E2B2}" presName="background" presStyleLbl="node0" presStyleIdx="0" presStyleCnt="2"/>
      <dgm:spPr/>
    </dgm:pt>
    <dgm:pt modelId="{F3CEB45A-21F8-403E-91A7-716B66C1E944}" type="pres">
      <dgm:prSet presAssocID="{A3168D6A-36A5-4B8D-AB11-2F9D37E1E2B2}" presName="text" presStyleLbl="fgAcc0" presStyleIdx="0" presStyleCnt="2">
        <dgm:presLayoutVars>
          <dgm:chPref val="3"/>
        </dgm:presLayoutVars>
      </dgm:prSet>
      <dgm:spPr/>
    </dgm:pt>
    <dgm:pt modelId="{F5FDCB28-35EB-4F8B-ABC7-F46D70695CFA}" type="pres">
      <dgm:prSet presAssocID="{A3168D6A-36A5-4B8D-AB11-2F9D37E1E2B2}" presName="hierChild2" presStyleCnt="0"/>
      <dgm:spPr/>
    </dgm:pt>
    <dgm:pt modelId="{0EA6B859-48DA-4AD9-975B-E1719AF6536C}" type="pres">
      <dgm:prSet presAssocID="{06D4B23A-CC55-48C2-BB06-F5D4268B4B53}" presName="hierRoot1" presStyleCnt="0"/>
      <dgm:spPr/>
    </dgm:pt>
    <dgm:pt modelId="{06E56474-8137-4212-8088-06941732BAF0}" type="pres">
      <dgm:prSet presAssocID="{06D4B23A-CC55-48C2-BB06-F5D4268B4B53}" presName="composite" presStyleCnt="0"/>
      <dgm:spPr/>
    </dgm:pt>
    <dgm:pt modelId="{0787EE40-09B9-434A-BA57-303E688E4CB1}" type="pres">
      <dgm:prSet presAssocID="{06D4B23A-CC55-48C2-BB06-F5D4268B4B53}" presName="background" presStyleLbl="node0" presStyleIdx="1" presStyleCnt="2"/>
      <dgm:spPr/>
    </dgm:pt>
    <dgm:pt modelId="{CB49AEFF-4206-49E1-AB3F-6D6D6A3F4694}" type="pres">
      <dgm:prSet presAssocID="{06D4B23A-CC55-48C2-BB06-F5D4268B4B53}" presName="text" presStyleLbl="fgAcc0" presStyleIdx="1" presStyleCnt="2">
        <dgm:presLayoutVars>
          <dgm:chPref val="3"/>
        </dgm:presLayoutVars>
      </dgm:prSet>
      <dgm:spPr/>
    </dgm:pt>
    <dgm:pt modelId="{103F721F-DD77-4F59-B037-A3034C00DE2E}" type="pres">
      <dgm:prSet presAssocID="{06D4B23A-CC55-48C2-BB06-F5D4268B4B53}" presName="hierChild2" presStyleCnt="0"/>
      <dgm:spPr/>
    </dgm:pt>
  </dgm:ptLst>
  <dgm:cxnLst>
    <dgm:cxn modelId="{D9CD3933-9D8E-41DE-9F92-03C115A9D311}" type="presOf" srcId="{45188E60-BD77-4AE8-B667-001726FB5111}" destId="{75DA4AA6-A64F-4283-A51F-2BD32E0C981A}" srcOrd="0" destOrd="0" presId="urn:microsoft.com/office/officeart/2005/8/layout/hierarchy1"/>
    <dgm:cxn modelId="{92C5997F-547A-4F90-9E79-1674681C34BC}" srcId="{45188E60-BD77-4AE8-B667-001726FB5111}" destId="{06D4B23A-CC55-48C2-BB06-F5D4268B4B53}" srcOrd="1" destOrd="0" parTransId="{1E8E90DC-7B09-48E4-890B-0A50EFE6D7DD}" sibTransId="{7F40164C-967C-4856-9DA9-DEF5033CF1EE}"/>
    <dgm:cxn modelId="{33318BD6-3228-454C-8F1E-0A5F1DD654BB}" type="presOf" srcId="{06D4B23A-CC55-48C2-BB06-F5D4268B4B53}" destId="{CB49AEFF-4206-49E1-AB3F-6D6D6A3F4694}" srcOrd="0" destOrd="0" presId="urn:microsoft.com/office/officeart/2005/8/layout/hierarchy1"/>
    <dgm:cxn modelId="{97AEBFEC-9B16-443E-AD16-93EA0E233598}" srcId="{45188E60-BD77-4AE8-B667-001726FB5111}" destId="{A3168D6A-36A5-4B8D-AB11-2F9D37E1E2B2}" srcOrd="0" destOrd="0" parTransId="{28CDD366-45C3-43C2-93E5-9C12F18A6842}" sibTransId="{212828FC-96C2-4B70-A00C-4BA944DF5E06}"/>
    <dgm:cxn modelId="{247AE0F0-988C-44DA-81E0-F7CF3179FE09}" type="presOf" srcId="{A3168D6A-36A5-4B8D-AB11-2F9D37E1E2B2}" destId="{F3CEB45A-21F8-403E-91A7-716B66C1E944}" srcOrd="0" destOrd="0" presId="urn:microsoft.com/office/officeart/2005/8/layout/hierarchy1"/>
    <dgm:cxn modelId="{57CA4020-C240-4929-8A00-8693A178CDB0}" type="presParOf" srcId="{75DA4AA6-A64F-4283-A51F-2BD32E0C981A}" destId="{55F2690C-9CD3-41EA-943D-A6617D299662}" srcOrd="0" destOrd="0" presId="urn:microsoft.com/office/officeart/2005/8/layout/hierarchy1"/>
    <dgm:cxn modelId="{043B5495-CD13-4C54-917D-F6D8934BFE38}" type="presParOf" srcId="{55F2690C-9CD3-41EA-943D-A6617D299662}" destId="{BAF7C94B-04AD-48FE-B47A-8330282D1D2C}" srcOrd="0" destOrd="0" presId="urn:microsoft.com/office/officeart/2005/8/layout/hierarchy1"/>
    <dgm:cxn modelId="{83ED9330-D6BD-4D5F-8DF5-FB2A75941153}" type="presParOf" srcId="{BAF7C94B-04AD-48FE-B47A-8330282D1D2C}" destId="{DA7485AD-7A3F-4616-AD94-33AE729DFF4A}" srcOrd="0" destOrd="0" presId="urn:microsoft.com/office/officeart/2005/8/layout/hierarchy1"/>
    <dgm:cxn modelId="{A9ED2A4E-4AE1-49E6-A445-B2BCA9C37871}" type="presParOf" srcId="{BAF7C94B-04AD-48FE-B47A-8330282D1D2C}" destId="{F3CEB45A-21F8-403E-91A7-716B66C1E944}" srcOrd="1" destOrd="0" presId="urn:microsoft.com/office/officeart/2005/8/layout/hierarchy1"/>
    <dgm:cxn modelId="{7BB09FCC-7579-4A46-88C1-16DB2EE3E280}" type="presParOf" srcId="{55F2690C-9CD3-41EA-943D-A6617D299662}" destId="{F5FDCB28-35EB-4F8B-ABC7-F46D70695CFA}" srcOrd="1" destOrd="0" presId="urn:microsoft.com/office/officeart/2005/8/layout/hierarchy1"/>
    <dgm:cxn modelId="{85D6BE8A-9A29-47FB-A7A3-CECD03CBDCFB}" type="presParOf" srcId="{75DA4AA6-A64F-4283-A51F-2BD32E0C981A}" destId="{0EA6B859-48DA-4AD9-975B-E1719AF6536C}" srcOrd="1" destOrd="0" presId="urn:microsoft.com/office/officeart/2005/8/layout/hierarchy1"/>
    <dgm:cxn modelId="{F49ADEE0-D075-44B1-80C3-FBF0FC39EFE1}" type="presParOf" srcId="{0EA6B859-48DA-4AD9-975B-E1719AF6536C}" destId="{06E56474-8137-4212-8088-06941732BAF0}" srcOrd="0" destOrd="0" presId="urn:microsoft.com/office/officeart/2005/8/layout/hierarchy1"/>
    <dgm:cxn modelId="{AE55BD0C-2736-4B19-802A-7941C146DEDD}" type="presParOf" srcId="{06E56474-8137-4212-8088-06941732BAF0}" destId="{0787EE40-09B9-434A-BA57-303E688E4CB1}" srcOrd="0" destOrd="0" presId="urn:microsoft.com/office/officeart/2005/8/layout/hierarchy1"/>
    <dgm:cxn modelId="{06B68771-7C9C-48DB-9896-7B00AE56ECB1}" type="presParOf" srcId="{06E56474-8137-4212-8088-06941732BAF0}" destId="{CB49AEFF-4206-49E1-AB3F-6D6D6A3F4694}" srcOrd="1" destOrd="0" presId="urn:microsoft.com/office/officeart/2005/8/layout/hierarchy1"/>
    <dgm:cxn modelId="{6082EDF9-FF28-42F7-A694-8331F4B30B3F}" type="presParOf" srcId="{0EA6B859-48DA-4AD9-975B-E1719AF6536C}" destId="{103F721F-DD77-4F59-B037-A3034C00DE2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2D3326-98E8-4F22-AD48-007AE18B76C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4D9FA52-3BAB-430C-856C-DEE2664F4EFE}">
      <dgm:prSet phldrT="[Testo]" custT="1"/>
      <dgm:spPr/>
      <dgm:t>
        <a:bodyPr/>
        <a:lstStyle/>
        <a:p>
          <a:r>
            <a:rPr lang="it-IT" sz="2400">
              <a:solidFill>
                <a:schemeClr val="tx2"/>
              </a:solidFill>
            </a:rPr>
            <a:t>Anno scolastico </a:t>
          </a:r>
          <a:r>
            <a:rPr lang="it-IT" sz="2800">
              <a:solidFill>
                <a:schemeClr val="tx2"/>
              </a:solidFill>
            </a:rPr>
            <a:t>2018/2019</a:t>
          </a:r>
        </a:p>
      </dgm:t>
    </dgm:pt>
    <dgm:pt modelId="{79B09352-1477-43E4-A12E-BDBA6616540B}" type="parTrans" cxnId="{9C832FA6-E997-451B-ACC7-8C453EAD6033}">
      <dgm:prSet/>
      <dgm:spPr/>
      <dgm:t>
        <a:bodyPr/>
        <a:lstStyle/>
        <a:p>
          <a:endParaRPr lang="it-IT"/>
        </a:p>
      </dgm:t>
    </dgm:pt>
    <dgm:pt modelId="{CD41E3DB-C7A7-4314-A0FB-44DAB0F00C12}" type="sibTrans" cxnId="{9C832FA6-E997-451B-ACC7-8C453EAD6033}">
      <dgm:prSet/>
      <dgm:spPr/>
      <dgm:t>
        <a:bodyPr/>
        <a:lstStyle/>
        <a:p>
          <a:endParaRPr lang="it-IT"/>
        </a:p>
      </dgm:t>
    </dgm:pt>
    <dgm:pt modelId="{25B2113E-91AF-47A7-9680-EBF587FC589D}">
      <dgm:prSet phldrT="[Testo]" custT="1"/>
      <dgm:spPr/>
      <dgm:t>
        <a:bodyPr/>
        <a:lstStyle/>
        <a:p>
          <a:r>
            <a:rPr lang="it-IT" sz="2800" b="1">
              <a:solidFill>
                <a:schemeClr val="bg2"/>
              </a:solidFill>
            </a:rPr>
            <a:t>161</a:t>
          </a:r>
          <a:r>
            <a:rPr lang="it-IT" sz="2800">
              <a:solidFill>
                <a:schemeClr val="bg2"/>
              </a:solidFill>
            </a:rPr>
            <a:t> scuole di musica riconosciute</a:t>
          </a:r>
        </a:p>
      </dgm:t>
    </dgm:pt>
    <dgm:pt modelId="{ECA9C39B-1AE8-4411-B72B-DF9108EB9125}" type="parTrans" cxnId="{FDEA74A4-1D6E-46BE-9EB9-7A6EDAB302DB}">
      <dgm:prSet/>
      <dgm:spPr/>
      <dgm:t>
        <a:bodyPr/>
        <a:lstStyle/>
        <a:p>
          <a:endParaRPr lang="it-IT"/>
        </a:p>
      </dgm:t>
    </dgm:pt>
    <dgm:pt modelId="{2D20B3A0-620E-4F9D-8895-915F21561453}" type="sibTrans" cxnId="{FDEA74A4-1D6E-46BE-9EB9-7A6EDAB302DB}">
      <dgm:prSet/>
      <dgm:spPr/>
      <dgm:t>
        <a:bodyPr/>
        <a:lstStyle/>
        <a:p>
          <a:endParaRPr lang="it-IT"/>
        </a:p>
      </dgm:t>
    </dgm:pt>
    <dgm:pt modelId="{9B2F0442-8B97-41CB-B58B-0B0621369B9F}">
      <dgm:prSet phldrT="[Testo]" custT="1"/>
      <dgm:spPr/>
      <dgm:t>
        <a:bodyPr/>
        <a:lstStyle/>
        <a:p>
          <a:r>
            <a:rPr lang="it-IT" sz="2400"/>
            <a:t>Anno scolastico </a:t>
          </a:r>
          <a:r>
            <a:rPr lang="it-IT" sz="2800"/>
            <a:t>2019/2020</a:t>
          </a:r>
        </a:p>
      </dgm:t>
    </dgm:pt>
    <dgm:pt modelId="{8A1A37D9-8CC3-4522-BF82-5486AD041803}" type="parTrans" cxnId="{B1A53630-C05C-4CAE-842B-3322EB218399}">
      <dgm:prSet/>
      <dgm:spPr/>
      <dgm:t>
        <a:bodyPr/>
        <a:lstStyle/>
        <a:p>
          <a:endParaRPr lang="it-IT"/>
        </a:p>
      </dgm:t>
    </dgm:pt>
    <dgm:pt modelId="{86F3E465-923D-4BAC-B5CA-CF9D7A43C222}" type="sibTrans" cxnId="{B1A53630-C05C-4CAE-842B-3322EB218399}">
      <dgm:prSet/>
      <dgm:spPr/>
      <dgm:t>
        <a:bodyPr/>
        <a:lstStyle/>
        <a:p>
          <a:endParaRPr lang="it-IT"/>
        </a:p>
      </dgm:t>
    </dgm:pt>
    <dgm:pt modelId="{5D4B4CC0-CF5E-4DC4-9258-1D3A1B799824}">
      <dgm:prSet phldrT="[Testo]"/>
      <dgm:spPr/>
      <dgm:t>
        <a:bodyPr/>
        <a:lstStyle/>
        <a:p>
          <a:r>
            <a:rPr lang="it-IT" b="1">
              <a:solidFill>
                <a:schemeClr val="bg2"/>
              </a:solidFill>
            </a:rPr>
            <a:t>163</a:t>
          </a:r>
          <a:r>
            <a:rPr lang="it-IT">
              <a:solidFill>
                <a:schemeClr val="bg2"/>
              </a:solidFill>
            </a:rPr>
            <a:t> scuole di musica riconosciute</a:t>
          </a:r>
        </a:p>
      </dgm:t>
    </dgm:pt>
    <dgm:pt modelId="{BE3BA3A4-CC10-4917-B25A-492FBF4EC10F}" type="parTrans" cxnId="{F52FE01F-CF39-48D8-A93C-B0F852D4B005}">
      <dgm:prSet/>
      <dgm:spPr/>
      <dgm:t>
        <a:bodyPr/>
        <a:lstStyle/>
        <a:p>
          <a:endParaRPr lang="it-IT"/>
        </a:p>
      </dgm:t>
    </dgm:pt>
    <dgm:pt modelId="{9475C4F6-4F80-4FA9-A65C-9CE5C12CD65B}" type="sibTrans" cxnId="{F52FE01F-CF39-48D8-A93C-B0F852D4B005}">
      <dgm:prSet/>
      <dgm:spPr/>
      <dgm:t>
        <a:bodyPr/>
        <a:lstStyle/>
        <a:p>
          <a:endParaRPr lang="it-IT"/>
        </a:p>
      </dgm:t>
    </dgm:pt>
    <dgm:pt modelId="{336A3F9E-3A28-48F3-977E-5A15D30326E5}">
      <dgm:prSet phldrT="[Testo]" custT="1"/>
      <dgm:spPr/>
      <dgm:t>
        <a:bodyPr/>
        <a:lstStyle/>
        <a:p>
          <a:r>
            <a:rPr lang="it-IT" sz="2400"/>
            <a:t>Anno scolastico </a:t>
          </a:r>
          <a:r>
            <a:rPr lang="it-IT" sz="2800"/>
            <a:t>2020/2021</a:t>
          </a:r>
        </a:p>
      </dgm:t>
    </dgm:pt>
    <dgm:pt modelId="{E07E3AB8-F66E-473C-8560-0C822981414E}" type="parTrans" cxnId="{F4B026FF-9A7C-48C0-B77A-77A982542090}">
      <dgm:prSet/>
      <dgm:spPr/>
      <dgm:t>
        <a:bodyPr/>
        <a:lstStyle/>
        <a:p>
          <a:endParaRPr lang="it-IT"/>
        </a:p>
      </dgm:t>
    </dgm:pt>
    <dgm:pt modelId="{45C10129-5C71-413C-8F2A-5EF7025EFDE4}" type="sibTrans" cxnId="{F4B026FF-9A7C-48C0-B77A-77A982542090}">
      <dgm:prSet/>
      <dgm:spPr/>
      <dgm:t>
        <a:bodyPr/>
        <a:lstStyle/>
        <a:p>
          <a:endParaRPr lang="it-IT"/>
        </a:p>
      </dgm:t>
    </dgm:pt>
    <dgm:pt modelId="{C8332597-37AB-4001-B2A5-92D40A0D3B7D}">
      <dgm:prSet phldrT="[Testo]"/>
      <dgm:spPr/>
      <dgm:t>
        <a:bodyPr/>
        <a:lstStyle/>
        <a:p>
          <a:r>
            <a:rPr lang="it-IT" b="1">
              <a:solidFill>
                <a:schemeClr val="bg2"/>
              </a:solidFill>
            </a:rPr>
            <a:t>183</a:t>
          </a:r>
          <a:r>
            <a:rPr lang="it-IT">
              <a:solidFill>
                <a:schemeClr val="bg2"/>
              </a:solidFill>
            </a:rPr>
            <a:t> scuole di musica riconosciute</a:t>
          </a:r>
        </a:p>
      </dgm:t>
    </dgm:pt>
    <dgm:pt modelId="{688F4DB8-084E-4F2D-A8F8-AE160F8A2F93}" type="parTrans" cxnId="{9D827997-C4A5-4742-9DF7-B3F9C1A4529F}">
      <dgm:prSet/>
      <dgm:spPr/>
      <dgm:t>
        <a:bodyPr/>
        <a:lstStyle/>
        <a:p>
          <a:endParaRPr lang="it-IT"/>
        </a:p>
      </dgm:t>
    </dgm:pt>
    <dgm:pt modelId="{734C46DD-BE01-4879-BB72-8A11EFB28B89}" type="sibTrans" cxnId="{9D827997-C4A5-4742-9DF7-B3F9C1A4529F}">
      <dgm:prSet/>
      <dgm:spPr/>
      <dgm:t>
        <a:bodyPr/>
        <a:lstStyle/>
        <a:p>
          <a:endParaRPr lang="it-IT"/>
        </a:p>
      </dgm:t>
    </dgm:pt>
    <dgm:pt modelId="{8BB0CCEF-9DF2-46C5-90CA-1FC0FBEFB205}" type="pres">
      <dgm:prSet presAssocID="{FC2D3326-98E8-4F22-AD48-007AE18B76C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823D76-8335-4221-8A36-639A51C6B0D1}" type="pres">
      <dgm:prSet presAssocID="{14D9FA52-3BAB-430C-856C-DEE2664F4EFE}" presName="root" presStyleCnt="0"/>
      <dgm:spPr/>
    </dgm:pt>
    <dgm:pt modelId="{D00F6B3D-0D7A-4DD4-B6C0-B96DF55651E7}" type="pres">
      <dgm:prSet presAssocID="{14D9FA52-3BAB-430C-856C-DEE2664F4EFE}" presName="rootComposite" presStyleCnt="0"/>
      <dgm:spPr/>
    </dgm:pt>
    <dgm:pt modelId="{17FDEAA8-2988-4593-B6F8-890D2369CDBD}" type="pres">
      <dgm:prSet presAssocID="{14D9FA52-3BAB-430C-856C-DEE2664F4EFE}" presName="rootText" presStyleLbl="node1" presStyleIdx="0" presStyleCnt="3" custScaleY="77307"/>
      <dgm:spPr/>
    </dgm:pt>
    <dgm:pt modelId="{236945B7-1D73-45DB-B346-C18181197556}" type="pres">
      <dgm:prSet presAssocID="{14D9FA52-3BAB-430C-856C-DEE2664F4EFE}" presName="rootConnector" presStyleLbl="node1" presStyleIdx="0" presStyleCnt="3"/>
      <dgm:spPr/>
    </dgm:pt>
    <dgm:pt modelId="{2AA2729A-4FD7-426C-B49B-A5675667815C}" type="pres">
      <dgm:prSet presAssocID="{14D9FA52-3BAB-430C-856C-DEE2664F4EFE}" presName="childShape" presStyleCnt="0"/>
      <dgm:spPr/>
    </dgm:pt>
    <dgm:pt modelId="{C1C96D95-09AE-479B-BCE2-5C8E21741240}" type="pres">
      <dgm:prSet presAssocID="{ECA9C39B-1AE8-4411-B72B-DF9108EB9125}" presName="Name13" presStyleLbl="parChTrans1D2" presStyleIdx="0" presStyleCnt="3"/>
      <dgm:spPr/>
    </dgm:pt>
    <dgm:pt modelId="{E69591F9-90EA-4A24-90D9-9BC8E8FE520F}" type="pres">
      <dgm:prSet presAssocID="{25B2113E-91AF-47A7-9680-EBF587FC589D}" presName="childText" presStyleLbl="bgAcc1" presStyleIdx="0" presStyleCnt="3" custScaleX="104687" custScaleY="103614">
        <dgm:presLayoutVars>
          <dgm:bulletEnabled val="1"/>
        </dgm:presLayoutVars>
      </dgm:prSet>
      <dgm:spPr/>
    </dgm:pt>
    <dgm:pt modelId="{4D1D7C21-548C-448E-A77E-776EA1DF179D}" type="pres">
      <dgm:prSet presAssocID="{9B2F0442-8B97-41CB-B58B-0B0621369B9F}" presName="root" presStyleCnt="0"/>
      <dgm:spPr/>
    </dgm:pt>
    <dgm:pt modelId="{E2C5D395-431C-49D8-925B-38C1EA7832E6}" type="pres">
      <dgm:prSet presAssocID="{9B2F0442-8B97-41CB-B58B-0B0621369B9F}" presName="rootComposite" presStyleCnt="0"/>
      <dgm:spPr/>
    </dgm:pt>
    <dgm:pt modelId="{54A53F4A-E9E2-409D-B63D-948B2AED096B}" type="pres">
      <dgm:prSet presAssocID="{9B2F0442-8B97-41CB-B58B-0B0621369B9F}" presName="rootText" presStyleLbl="node1" presStyleIdx="1" presStyleCnt="3" custScaleY="77307"/>
      <dgm:spPr/>
    </dgm:pt>
    <dgm:pt modelId="{C2E89FD7-4466-408E-BC57-11012CB2274B}" type="pres">
      <dgm:prSet presAssocID="{9B2F0442-8B97-41CB-B58B-0B0621369B9F}" presName="rootConnector" presStyleLbl="node1" presStyleIdx="1" presStyleCnt="3"/>
      <dgm:spPr/>
    </dgm:pt>
    <dgm:pt modelId="{A6BE9C6D-4080-487F-AB79-E57B4F2D5F9A}" type="pres">
      <dgm:prSet presAssocID="{9B2F0442-8B97-41CB-B58B-0B0621369B9F}" presName="childShape" presStyleCnt="0"/>
      <dgm:spPr/>
    </dgm:pt>
    <dgm:pt modelId="{75C8933C-5594-4062-A978-2D36D2D97A15}" type="pres">
      <dgm:prSet presAssocID="{BE3BA3A4-CC10-4917-B25A-492FBF4EC10F}" presName="Name13" presStyleLbl="parChTrans1D2" presStyleIdx="1" presStyleCnt="3"/>
      <dgm:spPr/>
    </dgm:pt>
    <dgm:pt modelId="{2A7FC006-85CA-477A-A0AC-0D16A1F45B97}" type="pres">
      <dgm:prSet presAssocID="{5D4B4CC0-CF5E-4DC4-9258-1D3A1B799824}" presName="childText" presStyleLbl="bgAcc1" presStyleIdx="1" presStyleCnt="3" custScaleX="104687" custScaleY="128846">
        <dgm:presLayoutVars>
          <dgm:bulletEnabled val="1"/>
        </dgm:presLayoutVars>
      </dgm:prSet>
      <dgm:spPr/>
    </dgm:pt>
    <dgm:pt modelId="{4E9BD624-4F17-49F8-860D-27D25C2E9C73}" type="pres">
      <dgm:prSet presAssocID="{336A3F9E-3A28-48F3-977E-5A15D30326E5}" presName="root" presStyleCnt="0"/>
      <dgm:spPr/>
    </dgm:pt>
    <dgm:pt modelId="{E77B7B0E-A317-43EA-85E6-115B974581C8}" type="pres">
      <dgm:prSet presAssocID="{336A3F9E-3A28-48F3-977E-5A15D30326E5}" presName="rootComposite" presStyleCnt="0"/>
      <dgm:spPr/>
    </dgm:pt>
    <dgm:pt modelId="{C3EF5825-9B63-4936-B84B-904F01D166C9}" type="pres">
      <dgm:prSet presAssocID="{336A3F9E-3A28-48F3-977E-5A15D30326E5}" presName="rootText" presStyleLbl="node1" presStyleIdx="2" presStyleCnt="3" custScaleY="77307"/>
      <dgm:spPr/>
    </dgm:pt>
    <dgm:pt modelId="{2976B462-B83A-4E45-97AD-AE7278F3295B}" type="pres">
      <dgm:prSet presAssocID="{336A3F9E-3A28-48F3-977E-5A15D30326E5}" presName="rootConnector" presStyleLbl="node1" presStyleIdx="2" presStyleCnt="3"/>
      <dgm:spPr/>
    </dgm:pt>
    <dgm:pt modelId="{9CCDA98B-7C66-4B74-B671-E10BECB861AC}" type="pres">
      <dgm:prSet presAssocID="{336A3F9E-3A28-48F3-977E-5A15D30326E5}" presName="childShape" presStyleCnt="0"/>
      <dgm:spPr/>
    </dgm:pt>
    <dgm:pt modelId="{A2C79A28-108E-4367-BF69-337B7507F90E}" type="pres">
      <dgm:prSet presAssocID="{688F4DB8-084E-4F2D-A8F8-AE160F8A2F93}" presName="Name13" presStyleLbl="parChTrans1D2" presStyleIdx="2" presStyleCnt="3"/>
      <dgm:spPr/>
    </dgm:pt>
    <dgm:pt modelId="{E88EAF3C-D430-4D8B-8703-2EC451570013}" type="pres">
      <dgm:prSet presAssocID="{C8332597-37AB-4001-B2A5-92D40A0D3B7D}" presName="childText" presStyleLbl="bgAcc1" presStyleIdx="2" presStyleCnt="3" custScaleX="104687" custScaleY="141730">
        <dgm:presLayoutVars>
          <dgm:bulletEnabled val="1"/>
        </dgm:presLayoutVars>
      </dgm:prSet>
      <dgm:spPr/>
    </dgm:pt>
  </dgm:ptLst>
  <dgm:cxnLst>
    <dgm:cxn modelId="{FBF62102-8F50-4D6B-A367-8418005A6246}" type="presOf" srcId="{5D4B4CC0-CF5E-4DC4-9258-1D3A1B799824}" destId="{2A7FC006-85CA-477A-A0AC-0D16A1F45B97}" srcOrd="0" destOrd="0" presId="urn:microsoft.com/office/officeart/2005/8/layout/hierarchy3"/>
    <dgm:cxn modelId="{F52FE01F-CF39-48D8-A93C-B0F852D4B005}" srcId="{9B2F0442-8B97-41CB-B58B-0B0621369B9F}" destId="{5D4B4CC0-CF5E-4DC4-9258-1D3A1B799824}" srcOrd="0" destOrd="0" parTransId="{BE3BA3A4-CC10-4917-B25A-492FBF4EC10F}" sibTransId="{9475C4F6-4F80-4FA9-A65C-9CE5C12CD65B}"/>
    <dgm:cxn modelId="{B1A53630-C05C-4CAE-842B-3322EB218399}" srcId="{FC2D3326-98E8-4F22-AD48-007AE18B76CE}" destId="{9B2F0442-8B97-41CB-B58B-0B0621369B9F}" srcOrd="1" destOrd="0" parTransId="{8A1A37D9-8CC3-4522-BF82-5486AD041803}" sibTransId="{86F3E465-923D-4BAC-B5CA-CF9D7A43C222}"/>
    <dgm:cxn modelId="{53FD9232-E646-44C8-8666-04E107B5C50D}" type="presOf" srcId="{14D9FA52-3BAB-430C-856C-DEE2664F4EFE}" destId="{17FDEAA8-2988-4593-B6F8-890D2369CDBD}" srcOrd="0" destOrd="0" presId="urn:microsoft.com/office/officeart/2005/8/layout/hierarchy3"/>
    <dgm:cxn modelId="{8D7CC25C-1753-4D86-AAA1-AC1EE3D81541}" type="presOf" srcId="{C8332597-37AB-4001-B2A5-92D40A0D3B7D}" destId="{E88EAF3C-D430-4D8B-8703-2EC451570013}" srcOrd="0" destOrd="0" presId="urn:microsoft.com/office/officeart/2005/8/layout/hierarchy3"/>
    <dgm:cxn modelId="{C59A7D4B-0B4E-46BB-B6EA-BF7E74A02CB6}" type="presOf" srcId="{14D9FA52-3BAB-430C-856C-DEE2664F4EFE}" destId="{236945B7-1D73-45DB-B346-C18181197556}" srcOrd="1" destOrd="0" presId="urn:microsoft.com/office/officeart/2005/8/layout/hierarchy3"/>
    <dgm:cxn modelId="{20EF164C-18E3-41F8-835C-B3C3A45F4B25}" type="presOf" srcId="{25B2113E-91AF-47A7-9680-EBF587FC589D}" destId="{E69591F9-90EA-4A24-90D9-9BC8E8FE520F}" srcOrd="0" destOrd="0" presId="urn:microsoft.com/office/officeart/2005/8/layout/hierarchy3"/>
    <dgm:cxn modelId="{FC74E44F-7097-456E-B9EB-C8D6FC2489F1}" type="presOf" srcId="{BE3BA3A4-CC10-4917-B25A-492FBF4EC10F}" destId="{75C8933C-5594-4062-A978-2D36D2D97A15}" srcOrd="0" destOrd="0" presId="urn:microsoft.com/office/officeart/2005/8/layout/hierarchy3"/>
    <dgm:cxn modelId="{73CFC291-3957-4A61-BC01-D33FEFDEB40A}" type="presOf" srcId="{FC2D3326-98E8-4F22-AD48-007AE18B76CE}" destId="{8BB0CCEF-9DF2-46C5-90CA-1FC0FBEFB205}" srcOrd="0" destOrd="0" presId="urn:microsoft.com/office/officeart/2005/8/layout/hierarchy3"/>
    <dgm:cxn modelId="{F6D33697-47E2-47A5-BEA2-1D4DBFA41224}" type="presOf" srcId="{9B2F0442-8B97-41CB-B58B-0B0621369B9F}" destId="{C2E89FD7-4466-408E-BC57-11012CB2274B}" srcOrd="1" destOrd="0" presId="urn:microsoft.com/office/officeart/2005/8/layout/hierarchy3"/>
    <dgm:cxn modelId="{9D827997-C4A5-4742-9DF7-B3F9C1A4529F}" srcId="{336A3F9E-3A28-48F3-977E-5A15D30326E5}" destId="{C8332597-37AB-4001-B2A5-92D40A0D3B7D}" srcOrd="0" destOrd="0" parTransId="{688F4DB8-084E-4F2D-A8F8-AE160F8A2F93}" sibTransId="{734C46DD-BE01-4879-BB72-8A11EFB28B89}"/>
    <dgm:cxn modelId="{FDEA74A4-1D6E-46BE-9EB9-7A6EDAB302DB}" srcId="{14D9FA52-3BAB-430C-856C-DEE2664F4EFE}" destId="{25B2113E-91AF-47A7-9680-EBF587FC589D}" srcOrd="0" destOrd="0" parTransId="{ECA9C39B-1AE8-4411-B72B-DF9108EB9125}" sibTransId="{2D20B3A0-620E-4F9D-8895-915F21561453}"/>
    <dgm:cxn modelId="{9C832FA6-E997-451B-ACC7-8C453EAD6033}" srcId="{FC2D3326-98E8-4F22-AD48-007AE18B76CE}" destId="{14D9FA52-3BAB-430C-856C-DEE2664F4EFE}" srcOrd="0" destOrd="0" parTransId="{79B09352-1477-43E4-A12E-BDBA6616540B}" sibTransId="{CD41E3DB-C7A7-4314-A0FB-44DAB0F00C12}"/>
    <dgm:cxn modelId="{C39396AB-28C6-46B6-A319-DDAA9E797B84}" type="presOf" srcId="{688F4DB8-084E-4F2D-A8F8-AE160F8A2F93}" destId="{A2C79A28-108E-4367-BF69-337B7507F90E}" srcOrd="0" destOrd="0" presId="urn:microsoft.com/office/officeart/2005/8/layout/hierarchy3"/>
    <dgm:cxn modelId="{929C2EBB-595D-4280-9965-D4B0B4D24236}" type="presOf" srcId="{ECA9C39B-1AE8-4411-B72B-DF9108EB9125}" destId="{C1C96D95-09AE-479B-BCE2-5C8E21741240}" srcOrd="0" destOrd="0" presId="urn:microsoft.com/office/officeart/2005/8/layout/hierarchy3"/>
    <dgm:cxn modelId="{41BE07CB-2B3F-45B1-8C2B-01FA03EB9371}" type="presOf" srcId="{336A3F9E-3A28-48F3-977E-5A15D30326E5}" destId="{2976B462-B83A-4E45-97AD-AE7278F3295B}" srcOrd="1" destOrd="0" presId="urn:microsoft.com/office/officeart/2005/8/layout/hierarchy3"/>
    <dgm:cxn modelId="{FBBCDCD6-0CF3-49A1-804F-87B3226C95B7}" type="presOf" srcId="{336A3F9E-3A28-48F3-977E-5A15D30326E5}" destId="{C3EF5825-9B63-4936-B84B-904F01D166C9}" srcOrd="0" destOrd="0" presId="urn:microsoft.com/office/officeart/2005/8/layout/hierarchy3"/>
    <dgm:cxn modelId="{FBC157D8-8A82-4CFF-A61F-0AE0987C56EC}" type="presOf" srcId="{9B2F0442-8B97-41CB-B58B-0B0621369B9F}" destId="{54A53F4A-E9E2-409D-B63D-948B2AED096B}" srcOrd="0" destOrd="0" presId="urn:microsoft.com/office/officeart/2005/8/layout/hierarchy3"/>
    <dgm:cxn modelId="{F4B026FF-9A7C-48C0-B77A-77A982542090}" srcId="{FC2D3326-98E8-4F22-AD48-007AE18B76CE}" destId="{336A3F9E-3A28-48F3-977E-5A15D30326E5}" srcOrd="2" destOrd="0" parTransId="{E07E3AB8-F66E-473C-8560-0C822981414E}" sibTransId="{45C10129-5C71-413C-8F2A-5EF7025EFDE4}"/>
    <dgm:cxn modelId="{9C088BC9-6941-44B1-8F8E-0DB54BEB9948}" type="presParOf" srcId="{8BB0CCEF-9DF2-46C5-90CA-1FC0FBEFB205}" destId="{84823D76-8335-4221-8A36-639A51C6B0D1}" srcOrd="0" destOrd="0" presId="urn:microsoft.com/office/officeart/2005/8/layout/hierarchy3"/>
    <dgm:cxn modelId="{EE88EE62-5384-4F93-B7F9-CB13B49253C1}" type="presParOf" srcId="{84823D76-8335-4221-8A36-639A51C6B0D1}" destId="{D00F6B3D-0D7A-4DD4-B6C0-B96DF55651E7}" srcOrd="0" destOrd="0" presId="urn:microsoft.com/office/officeart/2005/8/layout/hierarchy3"/>
    <dgm:cxn modelId="{F53C52E5-49A8-4E06-A572-C1126A1E676D}" type="presParOf" srcId="{D00F6B3D-0D7A-4DD4-B6C0-B96DF55651E7}" destId="{17FDEAA8-2988-4593-B6F8-890D2369CDBD}" srcOrd="0" destOrd="0" presId="urn:microsoft.com/office/officeart/2005/8/layout/hierarchy3"/>
    <dgm:cxn modelId="{5B821E8A-0A4D-40DF-BF5E-72169DB3D630}" type="presParOf" srcId="{D00F6B3D-0D7A-4DD4-B6C0-B96DF55651E7}" destId="{236945B7-1D73-45DB-B346-C18181197556}" srcOrd="1" destOrd="0" presId="urn:microsoft.com/office/officeart/2005/8/layout/hierarchy3"/>
    <dgm:cxn modelId="{658B443B-E56B-410E-8F16-00ADD470F12B}" type="presParOf" srcId="{84823D76-8335-4221-8A36-639A51C6B0D1}" destId="{2AA2729A-4FD7-426C-B49B-A5675667815C}" srcOrd="1" destOrd="0" presId="urn:microsoft.com/office/officeart/2005/8/layout/hierarchy3"/>
    <dgm:cxn modelId="{1ECF2DA7-D759-4EEF-A116-F021EDCB57FB}" type="presParOf" srcId="{2AA2729A-4FD7-426C-B49B-A5675667815C}" destId="{C1C96D95-09AE-479B-BCE2-5C8E21741240}" srcOrd="0" destOrd="0" presId="urn:microsoft.com/office/officeart/2005/8/layout/hierarchy3"/>
    <dgm:cxn modelId="{1DDC1F08-3F22-43AD-A338-A6391F0FBA05}" type="presParOf" srcId="{2AA2729A-4FD7-426C-B49B-A5675667815C}" destId="{E69591F9-90EA-4A24-90D9-9BC8E8FE520F}" srcOrd="1" destOrd="0" presId="urn:microsoft.com/office/officeart/2005/8/layout/hierarchy3"/>
    <dgm:cxn modelId="{CA86AD1C-DA6F-4C58-B191-9A810EDD7622}" type="presParOf" srcId="{8BB0CCEF-9DF2-46C5-90CA-1FC0FBEFB205}" destId="{4D1D7C21-548C-448E-A77E-776EA1DF179D}" srcOrd="1" destOrd="0" presId="urn:microsoft.com/office/officeart/2005/8/layout/hierarchy3"/>
    <dgm:cxn modelId="{20E328E3-2F1D-429B-8E18-AE7BC769A781}" type="presParOf" srcId="{4D1D7C21-548C-448E-A77E-776EA1DF179D}" destId="{E2C5D395-431C-49D8-925B-38C1EA7832E6}" srcOrd="0" destOrd="0" presId="urn:microsoft.com/office/officeart/2005/8/layout/hierarchy3"/>
    <dgm:cxn modelId="{EF1495BA-0E52-413F-82A6-3DCF71B54EEB}" type="presParOf" srcId="{E2C5D395-431C-49D8-925B-38C1EA7832E6}" destId="{54A53F4A-E9E2-409D-B63D-948B2AED096B}" srcOrd="0" destOrd="0" presId="urn:microsoft.com/office/officeart/2005/8/layout/hierarchy3"/>
    <dgm:cxn modelId="{92546C0A-41AC-4D8A-A498-DDB558D85C32}" type="presParOf" srcId="{E2C5D395-431C-49D8-925B-38C1EA7832E6}" destId="{C2E89FD7-4466-408E-BC57-11012CB2274B}" srcOrd="1" destOrd="0" presId="urn:microsoft.com/office/officeart/2005/8/layout/hierarchy3"/>
    <dgm:cxn modelId="{C9713FA0-A0F4-4FE7-A9B2-686524F47A1F}" type="presParOf" srcId="{4D1D7C21-548C-448E-A77E-776EA1DF179D}" destId="{A6BE9C6D-4080-487F-AB79-E57B4F2D5F9A}" srcOrd="1" destOrd="0" presId="urn:microsoft.com/office/officeart/2005/8/layout/hierarchy3"/>
    <dgm:cxn modelId="{68B23E50-5FD3-4A83-83AE-BB2FC74862E2}" type="presParOf" srcId="{A6BE9C6D-4080-487F-AB79-E57B4F2D5F9A}" destId="{75C8933C-5594-4062-A978-2D36D2D97A15}" srcOrd="0" destOrd="0" presId="urn:microsoft.com/office/officeart/2005/8/layout/hierarchy3"/>
    <dgm:cxn modelId="{BE91D308-553F-4ACE-A123-F74B38F7AF53}" type="presParOf" srcId="{A6BE9C6D-4080-487F-AB79-E57B4F2D5F9A}" destId="{2A7FC006-85CA-477A-A0AC-0D16A1F45B97}" srcOrd="1" destOrd="0" presId="urn:microsoft.com/office/officeart/2005/8/layout/hierarchy3"/>
    <dgm:cxn modelId="{8CCE8C05-457C-4CD2-8E71-CF19E650D525}" type="presParOf" srcId="{8BB0CCEF-9DF2-46C5-90CA-1FC0FBEFB205}" destId="{4E9BD624-4F17-49F8-860D-27D25C2E9C73}" srcOrd="2" destOrd="0" presId="urn:microsoft.com/office/officeart/2005/8/layout/hierarchy3"/>
    <dgm:cxn modelId="{0989FC83-2F6D-454C-8F3E-D61B652BD947}" type="presParOf" srcId="{4E9BD624-4F17-49F8-860D-27D25C2E9C73}" destId="{E77B7B0E-A317-43EA-85E6-115B974581C8}" srcOrd="0" destOrd="0" presId="urn:microsoft.com/office/officeart/2005/8/layout/hierarchy3"/>
    <dgm:cxn modelId="{1FF4FFF2-E097-4A61-A0C9-7552E44BF28A}" type="presParOf" srcId="{E77B7B0E-A317-43EA-85E6-115B974581C8}" destId="{C3EF5825-9B63-4936-B84B-904F01D166C9}" srcOrd="0" destOrd="0" presId="urn:microsoft.com/office/officeart/2005/8/layout/hierarchy3"/>
    <dgm:cxn modelId="{A2D1C052-B706-4C19-AB79-C52B76505D1E}" type="presParOf" srcId="{E77B7B0E-A317-43EA-85E6-115B974581C8}" destId="{2976B462-B83A-4E45-97AD-AE7278F3295B}" srcOrd="1" destOrd="0" presId="urn:microsoft.com/office/officeart/2005/8/layout/hierarchy3"/>
    <dgm:cxn modelId="{FD36BE9F-539F-41AC-82DA-EE6F81996DD3}" type="presParOf" srcId="{4E9BD624-4F17-49F8-860D-27D25C2E9C73}" destId="{9CCDA98B-7C66-4B74-B671-E10BECB861AC}" srcOrd="1" destOrd="0" presId="urn:microsoft.com/office/officeart/2005/8/layout/hierarchy3"/>
    <dgm:cxn modelId="{91529156-1811-4FE2-AF66-3EC1ECF28103}" type="presParOf" srcId="{9CCDA98B-7C66-4B74-B671-E10BECB861AC}" destId="{A2C79A28-108E-4367-BF69-337B7507F90E}" srcOrd="0" destOrd="0" presId="urn:microsoft.com/office/officeart/2005/8/layout/hierarchy3"/>
    <dgm:cxn modelId="{3D6575DD-0020-46A0-BCEE-848F6EB3BB89}" type="presParOf" srcId="{9CCDA98B-7C66-4B74-B671-E10BECB861AC}" destId="{E88EAF3C-D430-4D8B-8703-2EC45157001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2D3326-98E8-4F22-AD48-007AE18B76CE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4D9FA52-3BAB-430C-856C-DEE2664F4EFE}">
      <dgm:prSet phldrT="[Testo]" custT="1"/>
      <dgm:spPr/>
      <dgm:t>
        <a:bodyPr/>
        <a:lstStyle/>
        <a:p>
          <a:r>
            <a:rPr lang="it-IT" sz="2400"/>
            <a:t>Anno scolastico </a:t>
          </a:r>
          <a:r>
            <a:rPr lang="it-IT" sz="2800"/>
            <a:t>2021/2022</a:t>
          </a:r>
        </a:p>
      </dgm:t>
    </dgm:pt>
    <dgm:pt modelId="{79B09352-1477-43E4-A12E-BDBA6616540B}" type="parTrans" cxnId="{9C832FA6-E997-451B-ACC7-8C453EAD6033}">
      <dgm:prSet/>
      <dgm:spPr/>
      <dgm:t>
        <a:bodyPr/>
        <a:lstStyle/>
        <a:p>
          <a:endParaRPr lang="it-IT"/>
        </a:p>
      </dgm:t>
    </dgm:pt>
    <dgm:pt modelId="{CD41E3DB-C7A7-4314-A0FB-44DAB0F00C12}" type="sibTrans" cxnId="{9C832FA6-E997-451B-ACC7-8C453EAD6033}">
      <dgm:prSet/>
      <dgm:spPr/>
      <dgm:t>
        <a:bodyPr/>
        <a:lstStyle/>
        <a:p>
          <a:endParaRPr lang="it-IT"/>
        </a:p>
      </dgm:t>
    </dgm:pt>
    <dgm:pt modelId="{25B2113E-91AF-47A7-9680-EBF587FC589D}">
      <dgm:prSet phldrT="[Testo]" custT="1"/>
      <dgm:spPr/>
      <dgm:t>
        <a:bodyPr/>
        <a:lstStyle/>
        <a:p>
          <a:r>
            <a:rPr lang="it-IT" sz="2800" b="1">
              <a:solidFill>
                <a:schemeClr val="bg2"/>
              </a:solidFill>
            </a:rPr>
            <a:t>197</a:t>
          </a:r>
          <a:r>
            <a:rPr lang="it-IT" sz="2800">
              <a:solidFill>
                <a:schemeClr val="bg2"/>
              </a:solidFill>
            </a:rPr>
            <a:t> scuole di musica riconosciute</a:t>
          </a:r>
        </a:p>
      </dgm:t>
    </dgm:pt>
    <dgm:pt modelId="{ECA9C39B-1AE8-4411-B72B-DF9108EB9125}" type="parTrans" cxnId="{FDEA74A4-1D6E-46BE-9EB9-7A6EDAB302DB}">
      <dgm:prSet/>
      <dgm:spPr/>
      <dgm:t>
        <a:bodyPr/>
        <a:lstStyle/>
        <a:p>
          <a:endParaRPr lang="it-IT"/>
        </a:p>
      </dgm:t>
    </dgm:pt>
    <dgm:pt modelId="{2D20B3A0-620E-4F9D-8895-915F21561453}" type="sibTrans" cxnId="{FDEA74A4-1D6E-46BE-9EB9-7A6EDAB302DB}">
      <dgm:prSet/>
      <dgm:spPr/>
      <dgm:t>
        <a:bodyPr/>
        <a:lstStyle/>
        <a:p>
          <a:endParaRPr lang="it-IT"/>
        </a:p>
      </dgm:t>
    </dgm:pt>
    <dgm:pt modelId="{9B2F0442-8B97-41CB-B58B-0B0621369B9F}">
      <dgm:prSet phldrT="[Testo]" custT="1"/>
      <dgm:spPr/>
      <dgm:t>
        <a:bodyPr/>
        <a:lstStyle/>
        <a:p>
          <a:r>
            <a:rPr lang="it-IT" sz="2400"/>
            <a:t>Anno scolastico </a:t>
          </a:r>
          <a:r>
            <a:rPr lang="it-IT" sz="2800"/>
            <a:t>2022/2023</a:t>
          </a:r>
        </a:p>
      </dgm:t>
    </dgm:pt>
    <dgm:pt modelId="{8A1A37D9-8CC3-4522-BF82-5486AD041803}" type="parTrans" cxnId="{B1A53630-C05C-4CAE-842B-3322EB218399}">
      <dgm:prSet/>
      <dgm:spPr/>
      <dgm:t>
        <a:bodyPr/>
        <a:lstStyle/>
        <a:p>
          <a:endParaRPr lang="it-IT"/>
        </a:p>
      </dgm:t>
    </dgm:pt>
    <dgm:pt modelId="{86F3E465-923D-4BAC-B5CA-CF9D7A43C222}" type="sibTrans" cxnId="{B1A53630-C05C-4CAE-842B-3322EB218399}">
      <dgm:prSet/>
      <dgm:spPr/>
      <dgm:t>
        <a:bodyPr/>
        <a:lstStyle/>
        <a:p>
          <a:endParaRPr lang="it-IT"/>
        </a:p>
      </dgm:t>
    </dgm:pt>
    <dgm:pt modelId="{5D4B4CC0-CF5E-4DC4-9258-1D3A1B799824}">
      <dgm:prSet phldrT="[Testo]"/>
      <dgm:spPr/>
      <dgm:t>
        <a:bodyPr/>
        <a:lstStyle/>
        <a:p>
          <a:r>
            <a:rPr lang="it-IT" b="1">
              <a:solidFill>
                <a:schemeClr val="bg2"/>
              </a:solidFill>
            </a:rPr>
            <a:t>198</a:t>
          </a:r>
          <a:r>
            <a:rPr lang="it-IT">
              <a:solidFill>
                <a:schemeClr val="bg2"/>
              </a:solidFill>
            </a:rPr>
            <a:t> scuole di musica riconosciute</a:t>
          </a:r>
        </a:p>
      </dgm:t>
    </dgm:pt>
    <dgm:pt modelId="{BE3BA3A4-CC10-4917-B25A-492FBF4EC10F}" type="parTrans" cxnId="{F52FE01F-CF39-48D8-A93C-B0F852D4B005}">
      <dgm:prSet/>
      <dgm:spPr/>
      <dgm:t>
        <a:bodyPr/>
        <a:lstStyle/>
        <a:p>
          <a:endParaRPr lang="it-IT"/>
        </a:p>
      </dgm:t>
    </dgm:pt>
    <dgm:pt modelId="{9475C4F6-4F80-4FA9-A65C-9CE5C12CD65B}" type="sibTrans" cxnId="{F52FE01F-CF39-48D8-A93C-B0F852D4B005}">
      <dgm:prSet/>
      <dgm:spPr/>
      <dgm:t>
        <a:bodyPr/>
        <a:lstStyle/>
        <a:p>
          <a:endParaRPr lang="it-IT"/>
        </a:p>
      </dgm:t>
    </dgm:pt>
    <dgm:pt modelId="{336A3F9E-3A28-48F3-977E-5A15D30326E5}">
      <dgm:prSet phldrT="[Testo]" custT="1"/>
      <dgm:spPr/>
      <dgm:t>
        <a:bodyPr/>
        <a:lstStyle/>
        <a:p>
          <a:r>
            <a:rPr lang="it-IT" sz="2400"/>
            <a:t>Anno scolastico </a:t>
          </a:r>
          <a:r>
            <a:rPr lang="it-IT" sz="2800"/>
            <a:t>2023/2024</a:t>
          </a:r>
        </a:p>
      </dgm:t>
    </dgm:pt>
    <dgm:pt modelId="{E07E3AB8-F66E-473C-8560-0C822981414E}" type="parTrans" cxnId="{F4B026FF-9A7C-48C0-B77A-77A982542090}">
      <dgm:prSet/>
      <dgm:spPr/>
      <dgm:t>
        <a:bodyPr/>
        <a:lstStyle/>
        <a:p>
          <a:endParaRPr lang="it-IT"/>
        </a:p>
      </dgm:t>
    </dgm:pt>
    <dgm:pt modelId="{45C10129-5C71-413C-8F2A-5EF7025EFDE4}" type="sibTrans" cxnId="{F4B026FF-9A7C-48C0-B77A-77A982542090}">
      <dgm:prSet/>
      <dgm:spPr/>
      <dgm:t>
        <a:bodyPr/>
        <a:lstStyle/>
        <a:p>
          <a:endParaRPr lang="it-IT"/>
        </a:p>
      </dgm:t>
    </dgm:pt>
    <dgm:pt modelId="{C8332597-37AB-4001-B2A5-92D40A0D3B7D}">
      <dgm:prSet phldrT="[Testo]"/>
      <dgm:spPr/>
      <dgm:t>
        <a:bodyPr/>
        <a:lstStyle/>
        <a:p>
          <a:r>
            <a:rPr lang="it-IT" b="1">
              <a:solidFill>
                <a:schemeClr val="bg2"/>
              </a:solidFill>
            </a:rPr>
            <a:t>205</a:t>
          </a:r>
          <a:r>
            <a:rPr lang="it-IT">
              <a:solidFill>
                <a:schemeClr val="bg2"/>
              </a:solidFill>
            </a:rPr>
            <a:t> scuole di musica riconosciute</a:t>
          </a:r>
        </a:p>
      </dgm:t>
    </dgm:pt>
    <dgm:pt modelId="{688F4DB8-084E-4F2D-A8F8-AE160F8A2F93}" type="parTrans" cxnId="{9D827997-C4A5-4742-9DF7-B3F9C1A4529F}">
      <dgm:prSet/>
      <dgm:spPr/>
      <dgm:t>
        <a:bodyPr/>
        <a:lstStyle/>
        <a:p>
          <a:endParaRPr lang="it-IT"/>
        </a:p>
      </dgm:t>
    </dgm:pt>
    <dgm:pt modelId="{734C46DD-BE01-4879-BB72-8A11EFB28B89}" type="sibTrans" cxnId="{9D827997-C4A5-4742-9DF7-B3F9C1A4529F}">
      <dgm:prSet/>
      <dgm:spPr/>
      <dgm:t>
        <a:bodyPr/>
        <a:lstStyle/>
        <a:p>
          <a:endParaRPr lang="it-IT"/>
        </a:p>
      </dgm:t>
    </dgm:pt>
    <dgm:pt modelId="{8BB0CCEF-9DF2-46C5-90CA-1FC0FBEFB205}" type="pres">
      <dgm:prSet presAssocID="{FC2D3326-98E8-4F22-AD48-007AE18B76C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823D76-8335-4221-8A36-639A51C6B0D1}" type="pres">
      <dgm:prSet presAssocID="{14D9FA52-3BAB-430C-856C-DEE2664F4EFE}" presName="root" presStyleCnt="0"/>
      <dgm:spPr/>
    </dgm:pt>
    <dgm:pt modelId="{D00F6B3D-0D7A-4DD4-B6C0-B96DF55651E7}" type="pres">
      <dgm:prSet presAssocID="{14D9FA52-3BAB-430C-856C-DEE2664F4EFE}" presName="rootComposite" presStyleCnt="0"/>
      <dgm:spPr/>
    </dgm:pt>
    <dgm:pt modelId="{17FDEAA8-2988-4593-B6F8-890D2369CDBD}" type="pres">
      <dgm:prSet presAssocID="{14D9FA52-3BAB-430C-856C-DEE2664F4EFE}" presName="rootText" presStyleLbl="node1" presStyleIdx="0" presStyleCnt="3" custScaleY="77576"/>
      <dgm:spPr/>
    </dgm:pt>
    <dgm:pt modelId="{236945B7-1D73-45DB-B346-C18181197556}" type="pres">
      <dgm:prSet presAssocID="{14D9FA52-3BAB-430C-856C-DEE2664F4EFE}" presName="rootConnector" presStyleLbl="node1" presStyleIdx="0" presStyleCnt="3"/>
      <dgm:spPr/>
    </dgm:pt>
    <dgm:pt modelId="{2AA2729A-4FD7-426C-B49B-A5675667815C}" type="pres">
      <dgm:prSet presAssocID="{14D9FA52-3BAB-430C-856C-DEE2664F4EFE}" presName="childShape" presStyleCnt="0"/>
      <dgm:spPr/>
    </dgm:pt>
    <dgm:pt modelId="{C1C96D95-09AE-479B-BCE2-5C8E21741240}" type="pres">
      <dgm:prSet presAssocID="{ECA9C39B-1AE8-4411-B72B-DF9108EB9125}" presName="Name13" presStyleLbl="parChTrans1D2" presStyleIdx="0" presStyleCnt="3"/>
      <dgm:spPr/>
    </dgm:pt>
    <dgm:pt modelId="{E69591F9-90EA-4A24-90D9-9BC8E8FE520F}" type="pres">
      <dgm:prSet presAssocID="{25B2113E-91AF-47A7-9680-EBF587FC589D}" presName="childText" presStyleLbl="bgAcc1" presStyleIdx="0" presStyleCnt="3" custScaleX="105051" custScaleY="103434">
        <dgm:presLayoutVars>
          <dgm:bulletEnabled val="1"/>
        </dgm:presLayoutVars>
      </dgm:prSet>
      <dgm:spPr/>
    </dgm:pt>
    <dgm:pt modelId="{4D1D7C21-548C-448E-A77E-776EA1DF179D}" type="pres">
      <dgm:prSet presAssocID="{9B2F0442-8B97-41CB-B58B-0B0621369B9F}" presName="root" presStyleCnt="0"/>
      <dgm:spPr/>
    </dgm:pt>
    <dgm:pt modelId="{E2C5D395-431C-49D8-925B-38C1EA7832E6}" type="pres">
      <dgm:prSet presAssocID="{9B2F0442-8B97-41CB-B58B-0B0621369B9F}" presName="rootComposite" presStyleCnt="0"/>
      <dgm:spPr/>
    </dgm:pt>
    <dgm:pt modelId="{54A53F4A-E9E2-409D-B63D-948B2AED096B}" type="pres">
      <dgm:prSet presAssocID="{9B2F0442-8B97-41CB-B58B-0B0621369B9F}" presName="rootText" presStyleLbl="node1" presStyleIdx="1" presStyleCnt="3" custScaleY="77576"/>
      <dgm:spPr/>
    </dgm:pt>
    <dgm:pt modelId="{C2E89FD7-4466-408E-BC57-11012CB2274B}" type="pres">
      <dgm:prSet presAssocID="{9B2F0442-8B97-41CB-B58B-0B0621369B9F}" presName="rootConnector" presStyleLbl="node1" presStyleIdx="1" presStyleCnt="3"/>
      <dgm:spPr/>
    </dgm:pt>
    <dgm:pt modelId="{A6BE9C6D-4080-487F-AB79-E57B4F2D5F9A}" type="pres">
      <dgm:prSet presAssocID="{9B2F0442-8B97-41CB-B58B-0B0621369B9F}" presName="childShape" presStyleCnt="0"/>
      <dgm:spPr/>
    </dgm:pt>
    <dgm:pt modelId="{75C8933C-5594-4062-A978-2D36D2D97A15}" type="pres">
      <dgm:prSet presAssocID="{BE3BA3A4-CC10-4917-B25A-492FBF4EC10F}" presName="Name13" presStyleLbl="parChTrans1D2" presStyleIdx="1" presStyleCnt="3"/>
      <dgm:spPr/>
    </dgm:pt>
    <dgm:pt modelId="{2A7FC006-85CA-477A-A0AC-0D16A1F45B97}" type="pres">
      <dgm:prSet presAssocID="{5D4B4CC0-CF5E-4DC4-9258-1D3A1B799824}" presName="childText" presStyleLbl="bgAcc1" presStyleIdx="1" presStyleCnt="3" custScaleX="105051" custScaleY="129293">
        <dgm:presLayoutVars>
          <dgm:bulletEnabled val="1"/>
        </dgm:presLayoutVars>
      </dgm:prSet>
      <dgm:spPr/>
    </dgm:pt>
    <dgm:pt modelId="{4E9BD624-4F17-49F8-860D-27D25C2E9C73}" type="pres">
      <dgm:prSet presAssocID="{336A3F9E-3A28-48F3-977E-5A15D30326E5}" presName="root" presStyleCnt="0"/>
      <dgm:spPr/>
    </dgm:pt>
    <dgm:pt modelId="{E77B7B0E-A317-43EA-85E6-115B974581C8}" type="pres">
      <dgm:prSet presAssocID="{336A3F9E-3A28-48F3-977E-5A15D30326E5}" presName="rootComposite" presStyleCnt="0"/>
      <dgm:spPr/>
    </dgm:pt>
    <dgm:pt modelId="{C3EF5825-9B63-4936-B84B-904F01D166C9}" type="pres">
      <dgm:prSet presAssocID="{336A3F9E-3A28-48F3-977E-5A15D30326E5}" presName="rootText" presStyleLbl="node1" presStyleIdx="2" presStyleCnt="3" custScaleY="77576"/>
      <dgm:spPr/>
    </dgm:pt>
    <dgm:pt modelId="{2976B462-B83A-4E45-97AD-AE7278F3295B}" type="pres">
      <dgm:prSet presAssocID="{336A3F9E-3A28-48F3-977E-5A15D30326E5}" presName="rootConnector" presStyleLbl="node1" presStyleIdx="2" presStyleCnt="3"/>
      <dgm:spPr/>
    </dgm:pt>
    <dgm:pt modelId="{9CCDA98B-7C66-4B74-B671-E10BECB861AC}" type="pres">
      <dgm:prSet presAssocID="{336A3F9E-3A28-48F3-977E-5A15D30326E5}" presName="childShape" presStyleCnt="0"/>
      <dgm:spPr/>
    </dgm:pt>
    <dgm:pt modelId="{A2C79A28-108E-4367-BF69-337B7507F90E}" type="pres">
      <dgm:prSet presAssocID="{688F4DB8-084E-4F2D-A8F8-AE160F8A2F93}" presName="Name13" presStyleLbl="parChTrans1D2" presStyleIdx="2" presStyleCnt="3"/>
      <dgm:spPr/>
    </dgm:pt>
    <dgm:pt modelId="{E88EAF3C-D430-4D8B-8703-2EC451570013}" type="pres">
      <dgm:prSet presAssocID="{C8332597-37AB-4001-B2A5-92D40A0D3B7D}" presName="childText" presStyleLbl="bgAcc1" presStyleIdx="2" presStyleCnt="3" custScaleX="105051" custScaleY="142222">
        <dgm:presLayoutVars>
          <dgm:bulletEnabled val="1"/>
        </dgm:presLayoutVars>
      </dgm:prSet>
      <dgm:spPr/>
    </dgm:pt>
  </dgm:ptLst>
  <dgm:cxnLst>
    <dgm:cxn modelId="{FBF62102-8F50-4D6B-A367-8418005A6246}" type="presOf" srcId="{5D4B4CC0-CF5E-4DC4-9258-1D3A1B799824}" destId="{2A7FC006-85CA-477A-A0AC-0D16A1F45B97}" srcOrd="0" destOrd="0" presId="urn:microsoft.com/office/officeart/2005/8/layout/hierarchy3"/>
    <dgm:cxn modelId="{F52FE01F-CF39-48D8-A93C-B0F852D4B005}" srcId="{9B2F0442-8B97-41CB-B58B-0B0621369B9F}" destId="{5D4B4CC0-CF5E-4DC4-9258-1D3A1B799824}" srcOrd="0" destOrd="0" parTransId="{BE3BA3A4-CC10-4917-B25A-492FBF4EC10F}" sibTransId="{9475C4F6-4F80-4FA9-A65C-9CE5C12CD65B}"/>
    <dgm:cxn modelId="{B1A53630-C05C-4CAE-842B-3322EB218399}" srcId="{FC2D3326-98E8-4F22-AD48-007AE18B76CE}" destId="{9B2F0442-8B97-41CB-B58B-0B0621369B9F}" srcOrd="1" destOrd="0" parTransId="{8A1A37D9-8CC3-4522-BF82-5486AD041803}" sibTransId="{86F3E465-923D-4BAC-B5CA-CF9D7A43C222}"/>
    <dgm:cxn modelId="{53FD9232-E646-44C8-8666-04E107B5C50D}" type="presOf" srcId="{14D9FA52-3BAB-430C-856C-DEE2664F4EFE}" destId="{17FDEAA8-2988-4593-B6F8-890D2369CDBD}" srcOrd="0" destOrd="0" presId="urn:microsoft.com/office/officeart/2005/8/layout/hierarchy3"/>
    <dgm:cxn modelId="{8D7CC25C-1753-4D86-AAA1-AC1EE3D81541}" type="presOf" srcId="{C8332597-37AB-4001-B2A5-92D40A0D3B7D}" destId="{E88EAF3C-D430-4D8B-8703-2EC451570013}" srcOrd="0" destOrd="0" presId="urn:microsoft.com/office/officeart/2005/8/layout/hierarchy3"/>
    <dgm:cxn modelId="{C59A7D4B-0B4E-46BB-B6EA-BF7E74A02CB6}" type="presOf" srcId="{14D9FA52-3BAB-430C-856C-DEE2664F4EFE}" destId="{236945B7-1D73-45DB-B346-C18181197556}" srcOrd="1" destOrd="0" presId="urn:microsoft.com/office/officeart/2005/8/layout/hierarchy3"/>
    <dgm:cxn modelId="{20EF164C-18E3-41F8-835C-B3C3A45F4B25}" type="presOf" srcId="{25B2113E-91AF-47A7-9680-EBF587FC589D}" destId="{E69591F9-90EA-4A24-90D9-9BC8E8FE520F}" srcOrd="0" destOrd="0" presId="urn:microsoft.com/office/officeart/2005/8/layout/hierarchy3"/>
    <dgm:cxn modelId="{FC74E44F-7097-456E-B9EB-C8D6FC2489F1}" type="presOf" srcId="{BE3BA3A4-CC10-4917-B25A-492FBF4EC10F}" destId="{75C8933C-5594-4062-A978-2D36D2D97A15}" srcOrd="0" destOrd="0" presId="urn:microsoft.com/office/officeart/2005/8/layout/hierarchy3"/>
    <dgm:cxn modelId="{73CFC291-3957-4A61-BC01-D33FEFDEB40A}" type="presOf" srcId="{FC2D3326-98E8-4F22-AD48-007AE18B76CE}" destId="{8BB0CCEF-9DF2-46C5-90CA-1FC0FBEFB205}" srcOrd="0" destOrd="0" presId="urn:microsoft.com/office/officeart/2005/8/layout/hierarchy3"/>
    <dgm:cxn modelId="{F6D33697-47E2-47A5-BEA2-1D4DBFA41224}" type="presOf" srcId="{9B2F0442-8B97-41CB-B58B-0B0621369B9F}" destId="{C2E89FD7-4466-408E-BC57-11012CB2274B}" srcOrd="1" destOrd="0" presId="urn:microsoft.com/office/officeart/2005/8/layout/hierarchy3"/>
    <dgm:cxn modelId="{9D827997-C4A5-4742-9DF7-B3F9C1A4529F}" srcId="{336A3F9E-3A28-48F3-977E-5A15D30326E5}" destId="{C8332597-37AB-4001-B2A5-92D40A0D3B7D}" srcOrd="0" destOrd="0" parTransId="{688F4DB8-084E-4F2D-A8F8-AE160F8A2F93}" sibTransId="{734C46DD-BE01-4879-BB72-8A11EFB28B89}"/>
    <dgm:cxn modelId="{FDEA74A4-1D6E-46BE-9EB9-7A6EDAB302DB}" srcId="{14D9FA52-3BAB-430C-856C-DEE2664F4EFE}" destId="{25B2113E-91AF-47A7-9680-EBF587FC589D}" srcOrd="0" destOrd="0" parTransId="{ECA9C39B-1AE8-4411-B72B-DF9108EB9125}" sibTransId="{2D20B3A0-620E-4F9D-8895-915F21561453}"/>
    <dgm:cxn modelId="{9C832FA6-E997-451B-ACC7-8C453EAD6033}" srcId="{FC2D3326-98E8-4F22-AD48-007AE18B76CE}" destId="{14D9FA52-3BAB-430C-856C-DEE2664F4EFE}" srcOrd="0" destOrd="0" parTransId="{79B09352-1477-43E4-A12E-BDBA6616540B}" sibTransId="{CD41E3DB-C7A7-4314-A0FB-44DAB0F00C12}"/>
    <dgm:cxn modelId="{C39396AB-28C6-46B6-A319-DDAA9E797B84}" type="presOf" srcId="{688F4DB8-084E-4F2D-A8F8-AE160F8A2F93}" destId="{A2C79A28-108E-4367-BF69-337B7507F90E}" srcOrd="0" destOrd="0" presId="urn:microsoft.com/office/officeart/2005/8/layout/hierarchy3"/>
    <dgm:cxn modelId="{929C2EBB-595D-4280-9965-D4B0B4D24236}" type="presOf" srcId="{ECA9C39B-1AE8-4411-B72B-DF9108EB9125}" destId="{C1C96D95-09AE-479B-BCE2-5C8E21741240}" srcOrd="0" destOrd="0" presId="urn:microsoft.com/office/officeart/2005/8/layout/hierarchy3"/>
    <dgm:cxn modelId="{41BE07CB-2B3F-45B1-8C2B-01FA03EB9371}" type="presOf" srcId="{336A3F9E-3A28-48F3-977E-5A15D30326E5}" destId="{2976B462-B83A-4E45-97AD-AE7278F3295B}" srcOrd="1" destOrd="0" presId="urn:microsoft.com/office/officeart/2005/8/layout/hierarchy3"/>
    <dgm:cxn modelId="{FBBCDCD6-0CF3-49A1-804F-87B3226C95B7}" type="presOf" srcId="{336A3F9E-3A28-48F3-977E-5A15D30326E5}" destId="{C3EF5825-9B63-4936-B84B-904F01D166C9}" srcOrd="0" destOrd="0" presId="urn:microsoft.com/office/officeart/2005/8/layout/hierarchy3"/>
    <dgm:cxn modelId="{FBC157D8-8A82-4CFF-A61F-0AE0987C56EC}" type="presOf" srcId="{9B2F0442-8B97-41CB-B58B-0B0621369B9F}" destId="{54A53F4A-E9E2-409D-B63D-948B2AED096B}" srcOrd="0" destOrd="0" presId="urn:microsoft.com/office/officeart/2005/8/layout/hierarchy3"/>
    <dgm:cxn modelId="{F4B026FF-9A7C-48C0-B77A-77A982542090}" srcId="{FC2D3326-98E8-4F22-AD48-007AE18B76CE}" destId="{336A3F9E-3A28-48F3-977E-5A15D30326E5}" srcOrd="2" destOrd="0" parTransId="{E07E3AB8-F66E-473C-8560-0C822981414E}" sibTransId="{45C10129-5C71-413C-8F2A-5EF7025EFDE4}"/>
    <dgm:cxn modelId="{9C088BC9-6941-44B1-8F8E-0DB54BEB9948}" type="presParOf" srcId="{8BB0CCEF-9DF2-46C5-90CA-1FC0FBEFB205}" destId="{84823D76-8335-4221-8A36-639A51C6B0D1}" srcOrd="0" destOrd="0" presId="urn:microsoft.com/office/officeart/2005/8/layout/hierarchy3"/>
    <dgm:cxn modelId="{EE88EE62-5384-4F93-B7F9-CB13B49253C1}" type="presParOf" srcId="{84823D76-8335-4221-8A36-639A51C6B0D1}" destId="{D00F6B3D-0D7A-4DD4-B6C0-B96DF55651E7}" srcOrd="0" destOrd="0" presId="urn:microsoft.com/office/officeart/2005/8/layout/hierarchy3"/>
    <dgm:cxn modelId="{F53C52E5-49A8-4E06-A572-C1126A1E676D}" type="presParOf" srcId="{D00F6B3D-0D7A-4DD4-B6C0-B96DF55651E7}" destId="{17FDEAA8-2988-4593-B6F8-890D2369CDBD}" srcOrd="0" destOrd="0" presId="urn:microsoft.com/office/officeart/2005/8/layout/hierarchy3"/>
    <dgm:cxn modelId="{5B821E8A-0A4D-40DF-BF5E-72169DB3D630}" type="presParOf" srcId="{D00F6B3D-0D7A-4DD4-B6C0-B96DF55651E7}" destId="{236945B7-1D73-45DB-B346-C18181197556}" srcOrd="1" destOrd="0" presId="urn:microsoft.com/office/officeart/2005/8/layout/hierarchy3"/>
    <dgm:cxn modelId="{658B443B-E56B-410E-8F16-00ADD470F12B}" type="presParOf" srcId="{84823D76-8335-4221-8A36-639A51C6B0D1}" destId="{2AA2729A-4FD7-426C-B49B-A5675667815C}" srcOrd="1" destOrd="0" presId="urn:microsoft.com/office/officeart/2005/8/layout/hierarchy3"/>
    <dgm:cxn modelId="{1ECF2DA7-D759-4EEF-A116-F021EDCB57FB}" type="presParOf" srcId="{2AA2729A-4FD7-426C-B49B-A5675667815C}" destId="{C1C96D95-09AE-479B-BCE2-5C8E21741240}" srcOrd="0" destOrd="0" presId="urn:microsoft.com/office/officeart/2005/8/layout/hierarchy3"/>
    <dgm:cxn modelId="{1DDC1F08-3F22-43AD-A338-A6391F0FBA05}" type="presParOf" srcId="{2AA2729A-4FD7-426C-B49B-A5675667815C}" destId="{E69591F9-90EA-4A24-90D9-9BC8E8FE520F}" srcOrd="1" destOrd="0" presId="urn:microsoft.com/office/officeart/2005/8/layout/hierarchy3"/>
    <dgm:cxn modelId="{CA86AD1C-DA6F-4C58-B191-9A810EDD7622}" type="presParOf" srcId="{8BB0CCEF-9DF2-46C5-90CA-1FC0FBEFB205}" destId="{4D1D7C21-548C-448E-A77E-776EA1DF179D}" srcOrd="1" destOrd="0" presId="urn:microsoft.com/office/officeart/2005/8/layout/hierarchy3"/>
    <dgm:cxn modelId="{20E328E3-2F1D-429B-8E18-AE7BC769A781}" type="presParOf" srcId="{4D1D7C21-548C-448E-A77E-776EA1DF179D}" destId="{E2C5D395-431C-49D8-925B-38C1EA7832E6}" srcOrd="0" destOrd="0" presId="urn:microsoft.com/office/officeart/2005/8/layout/hierarchy3"/>
    <dgm:cxn modelId="{EF1495BA-0E52-413F-82A6-3DCF71B54EEB}" type="presParOf" srcId="{E2C5D395-431C-49D8-925B-38C1EA7832E6}" destId="{54A53F4A-E9E2-409D-B63D-948B2AED096B}" srcOrd="0" destOrd="0" presId="urn:microsoft.com/office/officeart/2005/8/layout/hierarchy3"/>
    <dgm:cxn modelId="{92546C0A-41AC-4D8A-A498-DDB558D85C32}" type="presParOf" srcId="{E2C5D395-431C-49D8-925B-38C1EA7832E6}" destId="{C2E89FD7-4466-408E-BC57-11012CB2274B}" srcOrd="1" destOrd="0" presId="urn:microsoft.com/office/officeart/2005/8/layout/hierarchy3"/>
    <dgm:cxn modelId="{C9713FA0-A0F4-4FE7-A9B2-686524F47A1F}" type="presParOf" srcId="{4D1D7C21-548C-448E-A77E-776EA1DF179D}" destId="{A6BE9C6D-4080-487F-AB79-E57B4F2D5F9A}" srcOrd="1" destOrd="0" presId="urn:microsoft.com/office/officeart/2005/8/layout/hierarchy3"/>
    <dgm:cxn modelId="{68B23E50-5FD3-4A83-83AE-BB2FC74862E2}" type="presParOf" srcId="{A6BE9C6D-4080-487F-AB79-E57B4F2D5F9A}" destId="{75C8933C-5594-4062-A978-2D36D2D97A15}" srcOrd="0" destOrd="0" presId="urn:microsoft.com/office/officeart/2005/8/layout/hierarchy3"/>
    <dgm:cxn modelId="{BE91D308-553F-4ACE-A123-F74B38F7AF53}" type="presParOf" srcId="{A6BE9C6D-4080-487F-AB79-E57B4F2D5F9A}" destId="{2A7FC006-85CA-477A-A0AC-0D16A1F45B97}" srcOrd="1" destOrd="0" presId="urn:microsoft.com/office/officeart/2005/8/layout/hierarchy3"/>
    <dgm:cxn modelId="{8CCE8C05-457C-4CD2-8E71-CF19E650D525}" type="presParOf" srcId="{8BB0CCEF-9DF2-46C5-90CA-1FC0FBEFB205}" destId="{4E9BD624-4F17-49F8-860D-27D25C2E9C73}" srcOrd="2" destOrd="0" presId="urn:microsoft.com/office/officeart/2005/8/layout/hierarchy3"/>
    <dgm:cxn modelId="{0989FC83-2F6D-454C-8F3E-D61B652BD947}" type="presParOf" srcId="{4E9BD624-4F17-49F8-860D-27D25C2E9C73}" destId="{E77B7B0E-A317-43EA-85E6-115B974581C8}" srcOrd="0" destOrd="0" presId="urn:microsoft.com/office/officeart/2005/8/layout/hierarchy3"/>
    <dgm:cxn modelId="{1FF4FFF2-E097-4A61-A0C9-7552E44BF28A}" type="presParOf" srcId="{E77B7B0E-A317-43EA-85E6-115B974581C8}" destId="{C3EF5825-9B63-4936-B84B-904F01D166C9}" srcOrd="0" destOrd="0" presId="urn:microsoft.com/office/officeart/2005/8/layout/hierarchy3"/>
    <dgm:cxn modelId="{A2D1C052-B706-4C19-AB79-C52B76505D1E}" type="presParOf" srcId="{E77B7B0E-A317-43EA-85E6-115B974581C8}" destId="{2976B462-B83A-4E45-97AD-AE7278F3295B}" srcOrd="1" destOrd="0" presId="urn:microsoft.com/office/officeart/2005/8/layout/hierarchy3"/>
    <dgm:cxn modelId="{FD36BE9F-539F-41AC-82DA-EE6F81996DD3}" type="presParOf" srcId="{4E9BD624-4F17-49F8-860D-27D25C2E9C73}" destId="{9CCDA98B-7C66-4B74-B671-E10BECB861AC}" srcOrd="1" destOrd="0" presId="urn:microsoft.com/office/officeart/2005/8/layout/hierarchy3"/>
    <dgm:cxn modelId="{91529156-1811-4FE2-AF66-3EC1ECF28103}" type="presParOf" srcId="{9CCDA98B-7C66-4B74-B671-E10BECB861AC}" destId="{A2C79A28-108E-4367-BF69-337B7507F90E}" srcOrd="0" destOrd="0" presId="urn:microsoft.com/office/officeart/2005/8/layout/hierarchy3"/>
    <dgm:cxn modelId="{3D6575DD-0020-46A0-BCEE-848F6EB3BB89}" type="presParOf" srcId="{9CCDA98B-7C66-4B74-B671-E10BECB861AC}" destId="{E88EAF3C-D430-4D8B-8703-2EC45157001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A323CA-E018-4938-BB01-8154986BB38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564D403-9AEC-4FB4-A072-B6F62E4194F2}">
      <dgm:prSet phldrT="[Testo]" custT="1"/>
      <dgm:spPr/>
      <dgm:t>
        <a:bodyPr/>
        <a:lstStyle/>
        <a:p>
          <a:r>
            <a:rPr lang="it-IT" sz="2400"/>
            <a:t>Progetti volti a:</a:t>
          </a:r>
        </a:p>
      </dgm:t>
    </dgm:pt>
    <dgm:pt modelId="{A560E8F4-56B7-45F3-8DF8-A3D4D614A739}" type="parTrans" cxnId="{CB33F424-88AB-48ED-B841-153A5C6E9A4C}">
      <dgm:prSet/>
      <dgm:spPr/>
      <dgm:t>
        <a:bodyPr/>
        <a:lstStyle/>
        <a:p>
          <a:endParaRPr lang="it-IT"/>
        </a:p>
      </dgm:t>
    </dgm:pt>
    <dgm:pt modelId="{5BFDB998-5BD0-425A-BDEA-4DB5CC2CCA73}" type="sibTrans" cxnId="{CB33F424-88AB-48ED-B841-153A5C6E9A4C}">
      <dgm:prSet/>
      <dgm:spPr/>
      <dgm:t>
        <a:bodyPr/>
        <a:lstStyle/>
        <a:p>
          <a:endParaRPr lang="it-IT"/>
        </a:p>
      </dgm:t>
    </dgm:pt>
    <dgm:pt modelId="{973A4577-11FB-43BE-A9E8-E542602DA34B}">
      <dgm:prSet phldrT="[Testo]"/>
      <dgm:spPr/>
      <dgm:t>
        <a:bodyPr/>
        <a:lstStyle/>
        <a:p>
          <a:pPr algn="just">
            <a:buClr>
              <a:srgbClr val="ACD433"/>
            </a:buClr>
            <a:buFontTx/>
            <a:buChar char="►"/>
          </a:pPr>
          <a:r>
            <a:rPr lang="it-IT" sz="1600" b="1">
              <a:solidFill>
                <a:schemeClr val="bg2"/>
              </a:solidFill>
            </a:rPr>
            <a:t> </a:t>
          </a:r>
          <a:r>
            <a:rPr lang="it-IT" sz="1600">
              <a:solidFill>
                <a:schemeClr val="bg2"/>
              </a:solidFill>
            </a:rPr>
            <a:t>qualificare e incentivare le </a:t>
          </a:r>
          <a:r>
            <a:rPr lang="it-IT" sz="1600" b="1">
              <a:solidFill>
                <a:schemeClr val="bg2"/>
              </a:solidFill>
            </a:rPr>
            <a:t>attività di alfabetizzazione musicale</a:t>
          </a:r>
          <a:r>
            <a:rPr lang="it-IT" sz="1600" b="0">
              <a:solidFill>
                <a:schemeClr val="bg2"/>
              </a:solidFill>
            </a:rPr>
            <a:t>, incluso l’insegnamento dello strumento, di </a:t>
          </a:r>
          <a:r>
            <a:rPr lang="it-IT" sz="1600" b="1">
              <a:solidFill>
                <a:schemeClr val="bg2"/>
              </a:solidFill>
            </a:rPr>
            <a:t>educazione all’ascolto </a:t>
          </a:r>
          <a:r>
            <a:rPr lang="it-IT" sz="1600" b="0">
              <a:solidFill>
                <a:schemeClr val="bg2"/>
              </a:solidFill>
            </a:rPr>
            <a:t>con carattere di </a:t>
          </a:r>
          <a:r>
            <a:rPr lang="it-IT" sz="1600" b="1">
              <a:solidFill>
                <a:schemeClr val="bg2"/>
              </a:solidFill>
            </a:rPr>
            <a:t>inclusività</a:t>
          </a:r>
          <a:r>
            <a:rPr lang="it-IT" sz="1600" b="0">
              <a:solidFill>
                <a:schemeClr val="bg2"/>
              </a:solidFill>
            </a:rPr>
            <a:t>;</a:t>
          </a:r>
        </a:p>
      </dgm:t>
    </dgm:pt>
    <dgm:pt modelId="{3DDD67CE-6B18-49B8-8DEC-2501DC143693}" type="parTrans" cxnId="{325DA09D-8F01-40B0-A9D8-64183C423C92}">
      <dgm:prSet/>
      <dgm:spPr/>
      <dgm:t>
        <a:bodyPr/>
        <a:lstStyle/>
        <a:p>
          <a:endParaRPr lang="it-IT"/>
        </a:p>
      </dgm:t>
    </dgm:pt>
    <dgm:pt modelId="{C77C5320-8984-4A15-9DCE-A929F9CC2299}" type="sibTrans" cxnId="{325DA09D-8F01-40B0-A9D8-64183C423C92}">
      <dgm:prSet/>
      <dgm:spPr/>
      <dgm:t>
        <a:bodyPr/>
        <a:lstStyle/>
        <a:p>
          <a:endParaRPr lang="it-IT"/>
        </a:p>
      </dgm:t>
    </dgm:pt>
    <dgm:pt modelId="{AC5C2168-EE0B-4BDD-B3A8-30EDC03BEA1A}">
      <dgm:prSet phldrT="[Testo]"/>
      <dgm:spPr/>
      <dgm:t>
        <a:bodyPr/>
        <a:lstStyle/>
        <a:p>
          <a:pPr algn="just">
            <a:buClr>
              <a:srgbClr val="ACD433"/>
            </a:buClr>
          </a:pPr>
          <a:endParaRPr lang="it-IT" sz="1600" b="0"/>
        </a:p>
      </dgm:t>
    </dgm:pt>
    <dgm:pt modelId="{78515B6B-6D5A-416E-9E30-16089814C8F4}" type="parTrans" cxnId="{BD47AB9C-3A15-4207-9B6D-B0D2DB4D895C}">
      <dgm:prSet/>
      <dgm:spPr/>
      <dgm:t>
        <a:bodyPr/>
        <a:lstStyle/>
        <a:p>
          <a:endParaRPr lang="it-IT"/>
        </a:p>
      </dgm:t>
    </dgm:pt>
    <dgm:pt modelId="{0C3876EE-D93D-4F96-B6EA-B1EE4FE128D8}" type="sibTrans" cxnId="{BD47AB9C-3A15-4207-9B6D-B0D2DB4D895C}">
      <dgm:prSet/>
      <dgm:spPr/>
      <dgm:t>
        <a:bodyPr/>
        <a:lstStyle/>
        <a:p>
          <a:endParaRPr lang="it-IT"/>
        </a:p>
      </dgm:t>
    </dgm:pt>
    <dgm:pt modelId="{D5CDD8D2-4266-408D-96CA-B622A49C7900}">
      <dgm:prSet phldrT="[Testo]"/>
      <dgm:spPr/>
      <dgm:t>
        <a:bodyPr/>
        <a:lstStyle/>
        <a:p>
          <a:pPr algn="just">
            <a:buClr>
              <a:srgbClr val="ACD433"/>
            </a:buClr>
          </a:pPr>
          <a:endParaRPr lang="it-IT" sz="1600" b="0">
            <a:solidFill>
              <a:schemeClr val="bg2"/>
            </a:solidFill>
          </a:endParaRPr>
        </a:p>
      </dgm:t>
    </dgm:pt>
    <dgm:pt modelId="{25F6AB0F-9FE1-4C63-BC38-F0A7DC224118}" type="parTrans" cxnId="{DAE37AEC-8DE8-43FB-AC02-44DA64A3DA69}">
      <dgm:prSet/>
      <dgm:spPr/>
      <dgm:t>
        <a:bodyPr/>
        <a:lstStyle/>
        <a:p>
          <a:endParaRPr lang="it-IT"/>
        </a:p>
      </dgm:t>
    </dgm:pt>
    <dgm:pt modelId="{4B923EEB-093F-4157-9093-28F7EB8B7A68}" type="sibTrans" cxnId="{DAE37AEC-8DE8-43FB-AC02-44DA64A3DA69}">
      <dgm:prSet/>
      <dgm:spPr/>
      <dgm:t>
        <a:bodyPr/>
        <a:lstStyle/>
        <a:p>
          <a:endParaRPr lang="it-IT"/>
        </a:p>
      </dgm:t>
    </dgm:pt>
    <dgm:pt modelId="{B84EE81F-339E-45C8-8D15-68E1B9FFFCFF}">
      <dgm:prSet custT="1"/>
      <dgm:spPr/>
      <dgm:t>
        <a:bodyPr/>
        <a:lstStyle/>
        <a:p>
          <a:pPr algn="just">
            <a:buClr>
              <a:srgbClr val="ACD433"/>
            </a:buClr>
            <a:buFont typeface="Wingdings" panose="05000000000000000000" pitchFamily="2" charset="2"/>
            <a:buChar char="v"/>
          </a:pPr>
          <a:r>
            <a:rPr lang="it-IT" sz="1400">
              <a:solidFill>
                <a:schemeClr val="bg2"/>
              </a:solidFill>
            </a:rPr>
            <a:t> </a:t>
          </a:r>
          <a:r>
            <a:rPr lang="it-IT" sz="1200">
              <a:solidFill>
                <a:schemeClr val="bg2"/>
              </a:solidFill>
            </a:rPr>
            <a:t>progetti di </a:t>
          </a:r>
          <a:r>
            <a:rPr lang="it-IT" sz="1200" b="1">
              <a:solidFill>
                <a:schemeClr val="bg2"/>
              </a:solidFill>
            </a:rPr>
            <a:t>formazione </a:t>
          </a:r>
          <a:r>
            <a:rPr lang="it-IT" sz="1200" b="0">
              <a:solidFill>
                <a:schemeClr val="bg2"/>
              </a:solidFill>
            </a:rPr>
            <a:t>e/o </a:t>
          </a:r>
          <a:r>
            <a:rPr lang="it-IT" sz="1200" b="1">
              <a:solidFill>
                <a:schemeClr val="bg2"/>
              </a:solidFill>
            </a:rPr>
            <a:t>aggiornamento </a:t>
          </a:r>
          <a:r>
            <a:rPr lang="it-IT" sz="1200">
              <a:solidFill>
                <a:schemeClr val="bg2"/>
              </a:solidFill>
            </a:rPr>
            <a:t>degli </a:t>
          </a:r>
          <a:r>
            <a:rPr lang="it-IT" sz="1200" b="1">
              <a:solidFill>
                <a:schemeClr val="bg2"/>
              </a:solidFill>
            </a:rPr>
            <a:t>insegnanti</a:t>
          </a:r>
          <a:r>
            <a:rPr lang="it-IT" sz="1200">
              <a:solidFill>
                <a:schemeClr val="bg2"/>
              </a:solidFill>
            </a:rPr>
            <a:t> delle scuole di musica, delle bande e dei cori, </a:t>
          </a:r>
          <a:r>
            <a:rPr lang="it-IT" sz="1200" b="0">
              <a:solidFill>
                <a:schemeClr val="bg2"/>
              </a:solidFill>
            </a:rPr>
            <a:t>mirati in particolare all'</a:t>
          </a:r>
          <a:r>
            <a:rPr lang="it-IT" sz="1200" b="1">
              <a:solidFill>
                <a:schemeClr val="bg2"/>
              </a:solidFill>
            </a:rPr>
            <a:t>inclusione</a:t>
          </a:r>
          <a:r>
            <a:rPr lang="it-IT" sz="1200" b="0">
              <a:solidFill>
                <a:schemeClr val="bg2"/>
              </a:solidFill>
            </a:rPr>
            <a:t> di </a:t>
          </a:r>
          <a:r>
            <a:rPr lang="it-IT" sz="1200" b="1">
              <a:solidFill>
                <a:schemeClr val="bg2"/>
              </a:solidFill>
            </a:rPr>
            <a:t>alunni con disabilità </a:t>
          </a:r>
          <a:r>
            <a:rPr lang="it-IT" sz="1200" b="0">
              <a:solidFill>
                <a:schemeClr val="bg2"/>
              </a:solidFill>
            </a:rPr>
            <a:t>e all'</a:t>
          </a:r>
          <a:r>
            <a:rPr lang="it-IT" sz="1200" b="1">
              <a:solidFill>
                <a:schemeClr val="bg2"/>
              </a:solidFill>
            </a:rPr>
            <a:t>educazione all'ascolto </a:t>
          </a:r>
          <a:r>
            <a:rPr lang="it-IT" sz="1200">
              <a:solidFill>
                <a:schemeClr val="bg2"/>
              </a:solidFill>
            </a:rPr>
            <a:t> (c.d. </a:t>
          </a:r>
          <a:r>
            <a:rPr lang="it-IT" sz="1200" b="1">
              <a:solidFill>
                <a:schemeClr val="bg2"/>
              </a:solidFill>
            </a:rPr>
            <a:t>azioni di sistema</a:t>
          </a:r>
          <a:r>
            <a:rPr lang="it-IT" sz="1200">
              <a:solidFill>
                <a:schemeClr val="bg2"/>
              </a:solidFill>
            </a:rPr>
            <a:t>);</a:t>
          </a:r>
          <a:endParaRPr lang="it-IT" sz="1200" b="0">
            <a:solidFill>
              <a:schemeClr val="bg2"/>
            </a:solidFill>
          </a:endParaRPr>
        </a:p>
      </dgm:t>
    </dgm:pt>
    <dgm:pt modelId="{F92B1494-F62A-465A-936F-5EEC6AB3BD73}" type="parTrans" cxnId="{562DEFA8-AA02-4574-83B3-A1AA73988F25}">
      <dgm:prSet/>
      <dgm:spPr/>
      <dgm:t>
        <a:bodyPr/>
        <a:lstStyle/>
        <a:p>
          <a:endParaRPr lang="it-IT"/>
        </a:p>
      </dgm:t>
    </dgm:pt>
    <dgm:pt modelId="{2DA62F19-8E7C-4F4B-88E1-EA487D2A0251}" type="sibTrans" cxnId="{562DEFA8-AA02-4574-83B3-A1AA73988F25}">
      <dgm:prSet/>
      <dgm:spPr/>
      <dgm:t>
        <a:bodyPr/>
        <a:lstStyle/>
        <a:p>
          <a:endParaRPr lang="it-IT"/>
        </a:p>
      </dgm:t>
    </dgm:pt>
    <dgm:pt modelId="{AF9BFC67-4BAE-4DA8-B36B-DFEFE4388044}">
      <dgm:prSet/>
      <dgm:spPr/>
      <dgm:t>
        <a:bodyPr/>
        <a:lstStyle/>
        <a:p>
          <a:pPr algn="just">
            <a:buClr>
              <a:srgbClr val="ACD433"/>
            </a:buClr>
            <a:buFontTx/>
            <a:buChar char="►"/>
          </a:pPr>
          <a:endParaRPr lang="it-IT" sz="1600" b="0">
            <a:solidFill>
              <a:schemeClr val="bg2"/>
            </a:solidFill>
          </a:endParaRPr>
        </a:p>
      </dgm:t>
    </dgm:pt>
    <dgm:pt modelId="{3B5D9EE7-B1CA-4CA7-8036-CFE675BCC756}" type="parTrans" cxnId="{B96EAA33-6069-4640-A6ED-924FCE48E21E}">
      <dgm:prSet/>
      <dgm:spPr/>
      <dgm:t>
        <a:bodyPr/>
        <a:lstStyle/>
        <a:p>
          <a:endParaRPr lang="it-IT"/>
        </a:p>
      </dgm:t>
    </dgm:pt>
    <dgm:pt modelId="{C946375C-2123-4095-B464-A8CD7134C81E}" type="sibTrans" cxnId="{B96EAA33-6069-4640-A6ED-924FCE48E21E}">
      <dgm:prSet/>
      <dgm:spPr/>
      <dgm:t>
        <a:bodyPr/>
        <a:lstStyle/>
        <a:p>
          <a:endParaRPr lang="it-IT"/>
        </a:p>
      </dgm:t>
    </dgm:pt>
    <dgm:pt modelId="{DD1AFC47-5C59-4769-B5C0-A8CD9F3B1D83}">
      <dgm:prSet/>
      <dgm:spPr/>
      <dgm:t>
        <a:bodyPr/>
        <a:lstStyle/>
        <a:p>
          <a:pPr algn="just">
            <a:buClr>
              <a:srgbClr val="ACD433"/>
            </a:buClr>
            <a:buFontTx/>
            <a:buChar char="►"/>
          </a:pPr>
          <a:r>
            <a:rPr lang="it-IT" sz="1600">
              <a:solidFill>
                <a:schemeClr val="bg2"/>
              </a:solidFill>
            </a:rPr>
            <a:t>assicurare </a:t>
          </a:r>
          <a:r>
            <a:rPr lang="it-IT" sz="1600" b="1">
              <a:solidFill>
                <a:schemeClr val="bg2"/>
              </a:solidFill>
            </a:rPr>
            <a:t>opportunità</a:t>
          </a:r>
          <a:r>
            <a:rPr lang="it-IT" sz="1600">
              <a:solidFill>
                <a:schemeClr val="bg2"/>
              </a:solidFill>
            </a:rPr>
            <a:t> per i </a:t>
          </a:r>
          <a:r>
            <a:rPr lang="it-IT" sz="1600" b="1">
              <a:solidFill>
                <a:schemeClr val="bg2"/>
              </a:solidFill>
            </a:rPr>
            <a:t>giovani</a:t>
          </a:r>
          <a:r>
            <a:rPr lang="it-IT" sz="1600">
              <a:solidFill>
                <a:schemeClr val="bg2"/>
              </a:solidFill>
            </a:rPr>
            <a:t> coinvolti nella formazione di musica di base d’insieme di partecipare a </a:t>
          </a:r>
          <a:r>
            <a:rPr lang="it-IT" sz="1600" b="1">
              <a:solidFill>
                <a:schemeClr val="bg2"/>
              </a:solidFill>
            </a:rPr>
            <a:t>esperienze performative regionali, nazionali e internazionali</a:t>
          </a:r>
          <a:r>
            <a:rPr lang="it-IT" sz="1600" b="0">
              <a:solidFill>
                <a:schemeClr val="bg2"/>
              </a:solidFill>
            </a:rPr>
            <a:t>;</a:t>
          </a:r>
        </a:p>
      </dgm:t>
    </dgm:pt>
    <dgm:pt modelId="{75C102D4-B5E7-44D3-8EDE-067250AE1186}" type="parTrans" cxnId="{711A8123-8ABC-4CC2-9EC0-1F883E5DCB1A}">
      <dgm:prSet/>
      <dgm:spPr/>
      <dgm:t>
        <a:bodyPr/>
        <a:lstStyle/>
        <a:p>
          <a:endParaRPr lang="it-IT"/>
        </a:p>
      </dgm:t>
    </dgm:pt>
    <dgm:pt modelId="{7A8BEBF0-344E-4EC8-9660-810ED70EC320}" type="sibTrans" cxnId="{711A8123-8ABC-4CC2-9EC0-1F883E5DCB1A}">
      <dgm:prSet/>
      <dgm:spPr/>
      <dgm:t>
        <a:bodyPr/>
        <a:lstStyle/>
        <a:p>
          <a:endParaRPr lang="it-IT"/>
        </a:p>
      </dgm:t>
    </dgm:pt>
    <dgm:pt modelId="{D6313857-EACC-43C2-9D73-BEEF8A36D7F9}" type="pres">
      <dgm:prSet presAssocID="{08A323CA-E018-4938-BB01-8154986BB385}" presName="linear" presStyleCnt="0">
        <dgm:presLayoutVars>
          <dgm:dir/>
          <dgm:animLvl val="lvl"/>
          <dgm:resizeHandles val="exact"/>
        </dgm:presLayoutVars>
      </dgm:prSet>
      <dgm:spPr/>
    </dgm:pt>
    <dgm:pt modelId="{62CC51F3-9824-40F1-8AED-D7A13ACBAA9A}" type="pres">
      <dgm:prSet presAssocID="{0564D403-9AEC-4FB4-A072-B6F62E4194F2}" presName="parentLin" presStyleCnt="0"/>
      <dgm:spPr/>
    </dgm:pt>
    <dgm:pt modelId="{8290FCCF-27A3-4C0A-94A7-9D319C387AF3}" type="pres">
      <dgm:prSet presAssocID="{0564D403-9AEC-4FB4-A072-B6F62E4194F2}" presName="parentLeftMargin" presStyleLbl="node1" presStyleIdx="0" presStyleCnt="1"/>
      <dgm:spPr/>
    </dgm:pt>
    <dgm:pt modelId="{DC6D4011-283A-456C-9214-37CAE3CA5BA0}" type="pres">
      <dgm:prSet presAssocID="{0564D403-9AEC-4FB4-A072-B6F62E4194F2}" presName="parentText" presStyleLbl="node1" presStyleIdx="0" presStyleCnt="1" custScaleY="88692">
        <dgm:presLayoutVars>
          <dgm:chMax val="0"/>
          <dgm:bulletEnabled val="1"/>
        </dgm:presLayoutVars>
      </dgm:prSet>
      <dgm:spPr/>
    </dgm:pt>
    <dgm:pt modelId="{2B9FC8EB-4DB0-47D5-A8E3-15EA6A65A951}" type="pres">
      <dgm:prSet presAssocID="{0564D403-9AEC-4FB4-A072-B6F62E4194F2}" presName="negativeSpace" presStyleCnt="0"/>
      <dgm:spPr/>
    </dgm:pt>
    <dgm:pt modelId="{0A49CEC1-07BE-4F12-A9EC-F8363B832608}" type="pres">
      <dgm:prSet presAssocID="{0564D403-9AEC-4FB4-A072-B6F62E4194F2}" presName="childText" presStyleLbl="conFgAcc1" presStyleIdx="0" presStyleCnt="1" custLinFactNeighborX="-144" custLinFactNeighborY="-9446">
        <dgm:presLayoutVars>
          <dgm:bulletEnabled val="1"/>
        </dgm:presLayoutVars>
      </dgm:prSet>
      <dgm:spPr/>
    </dgm:pt>
  </dgm:ptLst>
  <dgm:cxnLst>
    <dgm:cxn modelId="{711A8123-8ABC-4CC2-9EC0-1F883E5DCB1A}" srcId="{0564D403-9AEC-4FB4-A072-B6F62E4194F2}" destId="{DD1AFC47-5C59-4769-B5C0-A8CD9F3B1D83}" srcOrd="4" destOrd="0" parTransId="{75C102D4-B5E7-44D3-8EDE-067250AE1186}" sibTransId="{7A8BEBF0-344E-4EC8-9660-810ED70EC320}"/>
    <dgm:cxn modelId="{CB33F424-88AB-48ED-B841-153A5C6E9A4C}" srcId="{08A323CA-E018-4938-BB01-8154986BB385}" destId="{0564D403-9AEC-4FB4-A072-B6F62E4194F2}" srcOrd="0" destOrd="0" parTransId="{A560E8F4-56B7-45F3-8DF8-A3D4D614A739}" sibTransId="{5BFDB998-5BD0-425A-BDEA-4DB5CC2CCA73}"/>
    <dgm:cxn modelId="{4C977026-2702-4D7C-A523-EADA511F0F75}" type="presOf" srcId="{AF9BFC67-4BAE-4DA8-B36B-DFEFE4388044}" destId="{0A49CEC1-07BE-4F12-A9EC-F8363B832608}" srcOrd="0" destOrd="3" presId="urn:microsoft.com/office/officeart/2005/8/layout/list1"/>
    <dgm:cxn modelId="{5E7C8F33-D06F-460C-9EB4-9897263A67F9}" type="presOf" srcId="{973A4577-11FB-43BE-A9E8-E542602DA34B}" destId="{0A49CEC1-07BE-4F12-A9EC-F8363B832608}" srcOrd="0" destOrd="1" presId="urn:microsoft.com/office/officeart/2005/8/layout/list1"/>
    <dgm:cxn modelId="{B96EAA33-6069-4640-A6ED-924FCE48E21E}" srcId="{0564D403-9AEC-4FB4-A072-B6F62E4194F2}" destId="{AF9BFC67-4BAE-4DA8-B36B-DFEFE4388044}" srcOrd="3" destOrd="0" parTransId="{3B5D9EE7-B1CA-4CA7-8036-CFE675BCC756}" sibTransId="{C946375C-2123-4095-B464-A8CD7134C81E}"/>
    <dgm:cxn modelId="{34472536-42B2-4108-BD53-1EEA764E3F58}" type="presOf" srcId="{AC5C2168-EE0B-4BDD-B3A8-30EDC03BEA1A}" destId="{0A49CEC1-07BE-4F12-A9EC-F8363B832608}" srcOrd="0" destOrd="5" presId="urn:microsoft.com/office/officeart/2005/8/layout/list1"/>
    <dgm:cxn modelId="{BB6FF63A-C14A-4B92-BF94-EEB79CCE2112}" type="presOf" srcId="{08A323CA-E018-4938-BB01-8154986BB385}" destId="{D6313857-EACC-43C2-9D73-BEEF8A36D7F9}" srcOrd="0" destOrd="0" presId="urn:microsoft.com/office/officeart/2005/8/layout/list1"/>
    <dgm:cxn modelId="{CB00535F-45C1-4686-9C11-F3CE5A372F7E}" type="presOf" srcId="{0564D403-9AEC-4FB4-A072-B6F62E4194F2}" destId="{DC6D4011-283A-456C-9214-37CAE3CA5BA0}" srcOrd="1" destOrd="0" presId="urn:microsoft.com/office/officeart/2005/8/layout/list1"/>
    <dgm:cxn modelId="{AE73E660-4FE7-4D96-933F-65AEBABBB9B3}" type="presOf" srcId="{D5CDD8D2-4266-408D-96CA-B622A49C7900}" destId="{0A49CEC1-07BE-4F12-A9EC-F8363B832608}" srcOrd="0" destOrd="0" presId="urn:microsoft.com/office/officeart/2005/8/layout/list1"/>
    <dgm:cxn modelId="{97BC2869-B0A1-4718-AC70-02324F50F2C2}" type="presOf" srcId="{0564D403-9AEC-4FB4-A072-B6F62E4194F2}" destId="{8290FCCF-27A3-4C0A-94A7-9D319C387AF3}" srcOrd="0" destOrd="0" presId="urn:microsoft.com/office/officeart/2005/8/layout/list1"/>
    <dgm:cxn modelId="{000F3076-A037-4A69-9FA6-D4C5CB8E41DD}" type="presOf" srcId="{B84EE81F-339E-45C8-8D15-68E1B9FFFCFF}" destId="{0A49CEC1-07BE-4F12-A9EC-F8363B832608}" srcOrd="0" destOrd="2" presId="urn:microsoft.com/office/officeart/2005/8/layout/list1"/>
    <dgm:cxn modelId="{BD47AB9C-3A15-4207-9B6D-B0D2DB4D895C}" srcId="{0564D403-9AEC-4FB4-A072-B6F62E4194F2}" destId="{AC5C2168-EE0B-4BDD-B3A8-30EDC03BEA1A}" srcOrd="5" destOrd="0" parTransId="{78515B6B-6D5A-416E-9E30-16089814C8F4}" sibTransId="{0C3876EE-D93D-4F96-B6EA-B1EE4FE128D8}"/>
    <dgm:cxn modelId="{325DA09D-8F01-40B0-A9D8-64183C423C92}" srcId="{0564D403-9AEC-4FB4-A072-B6F62E4194F2}" destId="{973A4577-11FB-43BE-A9E8-E542602DA34B}" srcOrd="1" destOrd="0" parTransId="{3DDD67CE-6B18-49B8-8DEC-2501DC143693}" sibTransId="{C77C5320-8984-4A15-9DCE-A929F9CC2299}"/>
    <dgm:cxn modelId="{562DEFA8-AA02-4574-83B3-A1AA73988F25}" srcId="{0564D403-9AEC-4FB4-A072-B6F62E4194F2}" destId="{B84EE81F-339E-45C8-8D15-68E1B9FFFCFF}" srcOrd="2" destOrd="0" parTransId="{F92B1494-F62A-465A-936F-5EEC6AB3BD73}" sibTransId="{2DA62F19-8E7C-4F4B-88E1-EA487D2A0251}"/>
    <dgm:cxn modelId="{DAE37AEC-8DE8-43FB-AC02-44DA64A3DA69}" srcId="{0564D403-9AEC-4FB4-A072-B6F62E4194F2}" destId="{D5CDD8D2-4266-408D-96CA-B622A49C7900}" srcOrd="0" destOrd="0" parTransId="{25F6AB0F-9FE1-4C63-BC38-F0A7DC224118}" sibTransId="{4B923EEB-093F-4157-9093-28F7EB8B7A68}"/>
    <dgm:cxn modelId="{F1922AF2-2B21-493F-A41B-03CEDEBAFE79}" type="presOf" srcId="{DD1AFC47-5C59-4769-B5C0-A8CD9F3B1D83}" destId="{0A49CEC1-07BE-4F12-A9EC-F8363B832608}" srcOrd="0" destOrd="4" presId="urn:microsoft.com/office/officeart/2005/8/layout/list1"/>
    <dgm:cxn modelId="{AC065707-7E1C-4ADA-BD2F-27A1F34B9A13}" type="presParOf" srcId="{D6313857-EACC-43C2-9D73-BEEF8A36D7F9}" destId="{62CC51F3-9824-40F1-8AED-D7A13ACBAA9A}" srcOrd="0" destOrd="0" presId="urn:microsoft.com/office/officeart/2005/8/layout/list1"/>
    <dgm:cxn modelId="{4C0577E5-7554-4BD8-BF95-C8D7C6B6663E}" type="presParOf" srcId="{62CC51F3-9824-40F1-8AED-D7A13ACBAA9A}" destId="{8290FCCF-27A3-4C0A-94A7-9D319C387AF3}" srcOrd="0" destOrd="0" presId="urn:microsoft.com/office/officeart/2005/8/layout/list1"/>
    <dgm:cxn modelId="{E3DC0F44-3017-4049-96CC-83617BAE3C09}" type="presParOf" srcId="{62CC51F3-9824-40F1-8AED-D7A13ACBAA9A}" destId="{DC6D4011-283A-456C-9214-37CAE3CA5BA0}" srcOrd="1" destOrd="0" presId="urn:microsoft.com/office/officeart/2005/8/layout/list1"/>
    <dgm:cxn modelId="{BBACF7F3-A6A4-4F82-94A4-D15C9DBAEBEB}" type="presParOf" srcId="{D6313857-EACC-43C2-9D73-BEEF8A36D7F9}" destId="{2B9FC8EB-4DB0-47D5-A8E3-15EA6A65A951}" srcOrd="1" destOrd="0" presId="urn:microsoft.com/office/officeart/2005/8/layout/list1"/>
    <dgm:cxn modelId="{7C5AA0B5-4845-4130-AB4D-811DF32FBCF3}" type="presParOf" srcId="{D6313857-EACC-43C2-9D73-BEEF8A36D7F9}" destId="{0A49CEC1-07BE-4F12-A9EC-F8363B83260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A323CA-E018-4938-BB01-8154986BB38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564D403-9AEC-4FB4-A072-B6F62E4194F2}">
      <dgm:prSet phldrT="[Testo]" custT="1"/>
      <dgm:spPr/>
      <dgm:t>
        <a:bodyPr/>
        <a:lstStyle/>
        <a:p>
          <a:r>
            <a:rPr lang="it-IT" sz="2400"/>
            <a:t>Progetti volti a:</a:t>
          </a:r>
        </a:p>
      </dgm:t>
    </dgm:pt>
    <dgm:pt modelId="{A560E8F4-56B7-45F3-8DF8-A3D4D614A739}" type="parTrans" cxnId="{CB33F424-88AB-48ED-B841-153A5C6E9A4C}">
      <dgm:prSet/>
      <dgm:spPr/>
      <dgm:t>
        <a:bodyPr/>
        <a:lstStyle/>
        <a:p>
          <a:endParaRPr lang="it-IT"/>
        </a:p>
      </dgm:t>
    </dgm:pt>
    <dgm:pt modelId="{5BFDB998-5BD0-425A-BDEA-4DB5CC2CCA73}" type="sibTrans" cxnId="{CB33F424-88AB-48ED-B841-153A5C6E9A4C}">
      <dgm:prSet/>
      <dgm:spPr/>
      <dgm:t>
        <a:bodyPr/>
        <a:lstStyle/>
        <a:p>
          <a:endParaRPr lang="it-IT"/>
        </a:p>
      </dgm:t>
    </dgm:pt>
    <dgm:pt modelId="{973A4577-11FB-43BE-A9E8-E542602DA34B}">
      <dgm:prSet phldrT="[Testo]"/>
      <dgm:spPr/>
      <dgm:t>
        <a:bodyPr/>
        <a:lstStyle/>
        <a:p>
          <a:pPr algn="just">
            <a:buClr>
              <a:srgbClr val="ACD433"/>
            </a:buClr>
            <a:buFontTx/>
            <a:buChar char="►"/>
          </a:pPr>
          <a:r>
            <a:rPr lang="it-IT" b="1">
              <a:solidFill>
                <a:schemeClr val="bg2"/>
              </a:solidFill>
            </a:rPr>
            <a:t> educare all’ascolto </a:t>
          </a:r>
          <a:r>
            <a:rPr lang="it-IT">
              <a:solidFill>
                <a:schemeClr val="bg2"/>
              </a:solidFill>
            </a:rPr>
            <a:t>e </a:t>
          </a:r>
          <a:r>
            <a:rPr lang="it-IT" b="1">
              <a:solidFill>
                <a:schemeClr val="bg2"/>
              </a:solidFill>
            </a:rPr>
            <a:t>promuovere </a:t>
          </a:r>
          <a:r>
            <a:rPr lang="it-IT" b="0">
              <a:solidFill>
                <a:schemeClr val="bg2"/>
              </a:solidFill>
            </a:rPr>
            <a:t>la</a:t>
          </a:r>
          <a:r>
            <a:rPr lang="it-IT" b="1">
              <a:solidFill>
                <a:schemeClr val="bg2"/>
              </a:solidFill>
            </a:rPr>
            <a:t> musica d’insieme </a:t>
          </a:r>
          <a:r>
            <a:rPr lang="it-IT">
              <a:solidFill>
                <a:schemeClr val="bg2"/>
              </a:solidFill>
            </a:rPr>
            <a:t>con </a:t>
          </a:r>
          <a:r>
            <a:rPr lang="it-IT" b="1">
              <a:solidFill>
                <a:schemeClr val="bg2"/>
              </a:solidFill>
            </a:rPr>
            <a:t>carattere</a:t>
          </a:r>
          <a:r>
            <a:rPr lang="it-IT">
              <a:solidFill>
                <a:schemeClr val="bg2"/>
              </a:solidFill>
            </a:rPr>
            <a:t> </a:t>
          </a:r>
          <a:r>
            <a:rPr lang="it-IT" b="0">
              <a:solidFill>
                <a:schemeClr val="bg2"/>
              </a:solidFill>
            </a:rPr>
            <a:t>di</a:t>
          </a:r>
          <a:r>
            <a:rPr lang="it-IT" b="1">
              <a:solidFill>
                <a:schemeClr val="bg2"/>
              </a:solidFill>
            </a:rPr>
            <a:t> inclusività </a:t>
          </a:r>
          <a:r>
            <a:rPr lang="it-IT">
              <a:solidFill>
                <a:schemeClr val="bg2"/>
              </a:solidFill>
            </a:rPr>
            <a:t>e intesa a favorire il </a:t>
          </a:r>
          <a:r>
            <a:rPr lang="it-IT" b="1">
              <a:solidFill>
                <a:schemeClr val="bg2"/>
              </a:solidFill>
            </a:rPr>
            <a:t>dialogo interculturale</a:t>
          </a:r>
          <a:r>
            <a:rPr lang="it-IT">
              <a:solidFill>
                <a:schemeClr val="bg2"/>
              </a:solidFill>
            </a:rPr>
            <a:t>;</a:t>
          </a:r>
          <a:endParaRPr lang="it-IT" b="0">
            <a:solidFill>
              <a:schemeClr val="bg2"/>
            </a:solidFill>
          </a:endParaRPr>
        </a:p>
      </dgm:t>
    </dgm:pt>
    <dgm:pt modelId="{3DDD67CE-6B18-49B8-8DEC-2501DC143693}" type="parTrans" cxnId="{325DA09D-8F01-40B0-A9D8-64183C423C92}">
      <dgm:prSet/>
      <dgm:spPr/>
      <dgm:t>
        <a:bodyPr/>
        <a:lstStyle/>
        <a:p>
          <a:endParaRPr lang="it-IT"/>
        </a:p>
      </dgm:t>
    </dgm:pt>
    <dgm:pt modelId="{C77C5320-8984-4A15-9DCE-A929F9CC2299}" type="sibTrans" cxnId="{325DA09D-8F01-40B0-A9D8-64183C423C92}">
      <dgm:prSet/>
      <dgm:spPr/>
      <dgm:t>
        <a:bodyPr/>
        <a:lstStyle/>
        <a:p>
          <a:endParaRPr lang="it-IT"/>
        </a:p>
      </dgm:t>
    </dgm:pt>
    <dgm:pt modelId="{AC5C2168-EE0B-4BDD-B3A8-30EDC03BEA1A}">
      <dgm:prSet phldrT="[Testo]"/>
      <dgm:spPr/>
      <dgm:t>
        <a:bodyPr/>
        <a:lstStyle/>
        <a:p>
          <a:pPr algn="just">
            <a:buClr>
              <a:srgbClr val="ACD433"/>
            </a:buClr>
          </a:pPr>
          <a:endParaRPr lang="it-IT" b="0"/>
        </a:p>
      </dgm:t>
    </dgm:pt>
    <dgm:pt modelId="{78515B6B-6D5A-416E-9E30-16089814C8F4}" type="parTrans" cxnId="{BD47AB9C-3A15-4207-9B6D-B0D2DB4D895C}">
      <dgm:prSet/>
      <dgm:spPr/>
      <dgm:t>
        <a:bodyPr/>
        <a:lstStyle/>
        <a:p>
          <a:endParaRPr lang="it-IT"/>
        </a:p>
      </dgm:t>
    </dgm:pt>
    <dgm:pt modelId="{0C3876EE-D93D-4F96-B6EA-B1EE4FE128D8}" type="sibTrans" cxnId="{BD47AB9C-3A15-4207-9B6D-B0D2DB4D895C}">
      <dgm:prSet/>
      <dgm:spPr/>
      <dgm:t>
        <a:bodyPr/>
        <a:lstStyle/>
        <a:p>
          <a:endParaRPr lang="it-IT"/>
        </a:p>
      </dgm:t>
    </dgm:pt>
    <dgm:pt modelId="{D5CDD8D2-4266-408D-96CA-B622A49C7900}">
      <dgm:prSet phldrT="[Testo]"/>
      <dgm:spPr/>
      <dgm:t>
        <a:bodyPr/>
        <a:lstStyle/>
        <a:p>
          <a:pPr algn="just">
            <a:buClr>
              <a:srgbClr val="ACD433"/>
            </a:buClr>
          </a:pPr>
          <a:endParaRPr lang="it-IT" b="0">
            <a:solidFill>
              <a:schemeClr val="bg2"/>
            </a:solidFill>
          </a:endParaRPr>
        </a:p>
      </dgm:t>
    </dgm:pt>
    <dgm:pt modelId="{25F6AB0F-9FE1-4C63-BC38-F0A7DC224118}" type="parTrans" cxnId="{DAE37AEC-8DE8-43FB-AC02-44DA64A3DA69}">
      <dgm:prSet/>
      <dgm:spPr/>
      <dgm:t>
        <a:bodyPr/>
        <a:lstStyle/>
        <a:p>
          <a:endParaRPr lang="it-IT"/>
        </a:p>
      </dgm:t>
    </dgm:pt>
    <dgm:pt modelId="{4B923EEB-093F-4157-9093-28F7EB8B7A68}" type="sibTrans" cxnId="{DAE37AEC-8DE8-43FB-AC02-44DA64A3DA69}">
      <dgm:prSet/>
      <dgm:spPr/>
      <dgm:t>
        <a:bodyPr/>
        <a:lstStyle/>
        <a:p>
          <a:endParaRPr lang="it-IT"/>
        </a:p>
      </dgm:t>
    </dgm:pt>
    <dgm:pt modelId="{EF695683-7AD5-402B-A49D-2A946212584D}">
      <dgm:prSet phldrT="[Testo]"/>
      <dgm:spPr/>
      <dgm:t>
        <a:bodyPr/>
        <a:lstStyle/>
        <a:p>
          <a:pPr algn="just">
            <a:buClr>
              <a:srgbClr val="ACD433"/>
            </a:buClr>
            <a:buFontTx/>
            <a:buChar char="►"/>
          </a:pPr>
          <a:r>
            <a:rPr lang="it-IT" b="0">
              <a:solidFill>
                <a:schemeClr val="bg2"/>
              </a:solidFill>
            </a:rPr>
            <a:t> favorire</a:t>
          </a:r>
          <a:r>
            <a:rPr lang="it-IT" b="1">
              <a:solidFill>
                <a:schemeClr val="bg2"/>
              </a:solidFill>
            </a:rPr>
            <a:t> l’organizzazione</a:t>
          </a:r>
          <a:r>
            <a:rPr lang="it-IT" b="0">
              <a:solidFill>
                <a:schemeClr val="bg2"/>
              </a:solidFill>
            </a:rPr>
            <a:t> e la </a:t>
          </a:r>
          <a:r>
            <a:rPr lang="it-IT" b="1">
              <a:solidFill>
                <a:schemeClr val="bg2"/>
              </a:solidFill>
            </a:rPr>
            <a:t>partecipazione</a:t>
          </a:r>
          <a:r>
            <a:rPr lang="it-IT" b="0">
              <a:solidFill>
                <a:schemeClr val="bg2"/>
              </a:solidFill>
            </a:rPr>
            <a:t> delle orchestre, degli ensemble e delle formazioni dei giovani coinvolti nelle attività di formazione musicale di base ad </a:t>
          </a:r>
          <a:r>
            <a:rPr lang="it-IT" b="1">
              <a:solidFill>
                <a:schemeClr val="bg2"/>
              </a:solidFill>
            </a:rPr>
            <a:t>esperienze performative </a:t>
          </a:r>
          <a:r>
            <a:rPr lang="it-IT" b="0">
              <a:solidFill>
                <a:schemeClr val="bg2"/>
              </a:solidFill>
            </a:rPr>
            <a:t>in grado di assicurare </a:t>
          </a:r>
          <a:r>
            <a:rPr lang="it-IT" b="1">
              <a:solidFill>
                <a:schemeClr val="bg2"/>
              </a:solidFill>
            </a:rPr>
            <a:t>approcci</a:t>
          </a:r>
          <a:r>
            <a:rPr lang="it-IT" b="0">
              <a:solidFill>
                <a:schemeClr val="bg2"/>
              </a:solidFill>
            </a:rPr>
            <a:t> </a:t>
          </a:r>
          <a:r>
            <a:rPr lang="it-IT" b="1">
              <a:solidFill>
                <a:schemeClr val="bg2"/>
              </a:solidFill>
            </a:rPr>
            <a:t>multidisciplinari</a:t>
          </a:r>
          <a:r>
            <a:rPr lang="it-IT" b="0">
              <a:solidFill>
                <a:schemeClr val="bg2"/>
              </a:solidFill>
            </a:rPr>
            <a:t> e </a:t>
          </a:r>
          <a:r>
            <a:rPr lang="it-IT" b="1">
              <a:solidFill>
                <a:schemeClr val="bg2"/>
              </a:solidFill>
            </a:rPr>
            <a:t>interculturali.</a:t>
          </a:r>
          <a:endParaRPr lang="it-IT" b="0">
            <a:solidFill>
              <a:schemeClr val="bg2"/>
            </a:solidFill>
          </a:endParaRPr>
        </a:p>
      </dgm:t>
    </dgm:pt>
    <dgm:pt modelId="{5A660C67-8619-4195-8148-F631560C2D1F}" type="parTrans" cxnId="{07301629-36C9-4A79-8F85-EAAC03043F4B}">
      <dgm:prSet/>
      <dgm:spPr/>
      <dgm:t>
        <a:bodyPr/>
        <a:lstStyle/>
        <a:p>
          <a:endParaRPr lang="it-IT"/>
        </a:p>
      </dgm:t>
    </dgm:pt>
    <dgm:pt modelId="{1A1E7A1F-E0CA-4FEF-9840-F7FA673A3A0E}" type="sibTrans" cxnId="{07301629-36C9-4A79-8F85-EAAC03043F4B}">
      <dgm:prSet/>
      <dgm:spPr/>
      <dgm:t>
        <a:bodyPr/>
        <a:lstStyle/>
        <a:p>
          <a:endParaRPr lang="it-IT"/>
        </a:p>
      </dgm:t>
    </dgm:pt>
    <dgm:pt modelId="{3541F79E-1FEB-4D3F-B391-B632A9A2B572}">
      <dgm:prSet phldrT="[Testo]"/>
      <dgm:spPr/>
      <dgm:t>
        <a:bodyPr/>
        <a:lstStyle/>
        <a:p>
          <a:pPr algn="just">
            <a:buClr>
              <a:srgbClr val="ACD433"/>
            </a:buClr>
            <a:buFontTx/>
            <a:buChar char="►"/>
          </a:pPr>
          <a:endParaRPr lang="it-IT" b="0">
            <a:solidFill>
              <a:schemeClr val="bg2"/>
            </a:solidFill>
          </a:endParaRPr>
        </a:p>
      </dgm:t>
    </dgm:pt>
    <dgm:pt modelId="{2E95ED90-C721-40AC-858D-9A70A63B5B48}" type="parTrans" cxnId="{592E6C84-67E7-4B2E-94AC-596C6E25CB88}">
      <dgm:prSet/>
      <dgm:spPr/>
      <dgm:t>
        <a:bodyPr/>
        <a:lstStyle/>
        <a:p>
          <a:endParaRPr lang="it-IT"/>
        </a:p>
      </dgm:t>
    </dgm:pt>
    <dgm:pt modelId="{ABBE5B00-2C35-4884-9061-92EB9ED464F1}" type="sibTrans" cxnId="{592E6C84-67E7-4B2E-94AC-596C6E25CB88}">
      <dgm:prSet/>
      <dgm:spPr/>
      <dgm:t>
        <a:bodyPr/>
        <a:lstStyle/>
        <a:p>
          <a:endParaRPr lang="it-IT"/>
        </a:p>
      </dgm:t>
    </dgm:pt>
    <dgm:pt modelId="{D6313857-EACC-43C2-9D73-BEEF8A36D7F9}" type="pres">
      <dgm:prSet presAssocID="{08A323CA-E018-4938-BB01-8154986BB385}" presName="linear" presStyleCnt="0">
        <dgm:presLayoutVars>
          <dgm:dir/>
          <dgm:animLvl val="lvl"/>
          <dgm:resizeHandles val="exact"/>
        </dgm:presLayoutVars>
      </dgm:prSet>
      <dgm:spPr/>
    </dgm:pt>
    <dgm:pt modelId="{62CC51F3-9824-40F1-8AED-D7A13ACBAA9A}" type="pres">
      <dgm:prSet presAssocID="{0564D403-9AEC-4FB4-A072-B6F62E4194F2}" presName="parentLin" presStyleCnt="0"/>
      <dgm:spPr/>
    </dgm:pt>
    <dgm:pt modelId="{8290FCCF-27A3-4C0A-94A7-9D319C387AF3}" type="pres">
      <dgm:prSet presAssocID="{0564D403-9AEC-4FB4-A072-B6F62E4194F2}" presName="parentLeftMargin" presStyleLbl="node1" presStyleIdx="0" presStyleCnt="1"/>
      <dgm:spPr/>
    </dgm:pt>
    <dgm:pt modelId="{DC6D4011-283A-456C-9214-37CAE3CA5BA0}" type="pres">
      <dgm:prSet presAssocID="{0564D403-9AEC-4FB4-A072-B6F62E4194F2}" presName="parentText" presStyleLbl="node1" presStyleIdx="0" presStyleCnt="1" custScaleY="88692">
        <dgm:presLayoutVars>
          <dgm:chMax val="0"/>
          <dgm:bulletEnabled val="1"/>
        </dgm:presLayoutVars>
      </dgm:prSet>
      <dgm:spPr/>
    </dgm:pt>
    <dgm:pt modelId="{2B9FC8EB-4DB0-47D5-A8E3-15EA6A65A951}" type="pres">
      <dgm:prSet presAssocID="{0564D403-9AEC-4FB4-A072-B6F62E4194F2}" presName="negativeSpace" presStyleCnt="0"/>
      <dgm:spPr/>
    </dgm:pt>
    <dgm:pt modelId="{0A49CEC1-07BE-4F12-A9EC-F8363B832608}" type="pres">
      <dgm:prSet presAssocID="{0564D403-9AEC-4FB4-A072-B6F62E4194F2}" presName="childText" presStyleLbl="conFgAcc1" presStyleIdx="0" presStyleCnt="1" custLinFactNeighborX="-924" custLinFactNeighborY="-9446">
        <dgm:presLayoutVars>
          <dgm:bulletEnabled val="1"/>
        </dgm:presLayoutVars>
      </dgm:prSet>
      <dgm:spPr/>
    </dgm:pt>
  </dgm:ptLst>
  <dgm:cxnLst>
    <dgm:cxn modelId="{CB33F424-88AB-48ED-B841-153A5C6E9A4C}" srcId="{08A323CA-E018-4938-BB01-8154986BB385}" destId="{0564D403-9AEC-4FB4-A072-B6F62E4194F2}" srcOrd="0" destOrd="0" parTransId="{A560E8F4-56B7-45F3-8DF8-A3D4D614A739}" sibTransId="{5BFDB998-5BD0-425A-BDEA-4DB5CC2CCA73}"/>
    <dgm:cxn modelId="{07301629-36C9-4A79-8F85-EAAC03043F4B}" srcId="{0564D403-9AEC-4FB4-A072-B6F62E4194F2}" destId="{EF695683-7AD5-402B-A49D-2A946212584D}" srcOrd="3" destOrd="0" parTransId="{5A660C67-8619-4195-8148-F631560C2D1F}" sibTransId="{1A1E7A1F-E0CA-4FEF-9840-F7FA673A3A0E}"/>
    <dgm:cxn modelId="{5E7C8F33-D06F-460C-9EB4-9897263A67F9}" type="presOf" srcId="{973A4577-11FB-43BE-A9E8-E542602DA34B}" destId="{0A49CEC1-07BE-4F12-A9EC-F8363B832608}" srcOrd="0" destOrd="1" presId="urn:microsoft.com/office/officeart/2005/8/layout/list1"/>
    <dgm:cxn modelId="{34472536-42B2-4108-BD53-1EEA764E3F58}" type="presOf" srcId="{AC5C2168-EE0B-4BDD-B3A8-30EDC03BEA1A}" destId="{0A49CEC1-07BE-4F12-A9EC-F8363B832608}" srcOrd="0" destOrd="4" presId="urn:microsoft.com/office/officeart/2005/8/layout/list1"/>
    <dgm:cxn modelId="{BB6FF63A-C14A-4B92-BF94-EEB79CCE2112}" type="presOf" srcId="{08A323CA-E018-4938-BB01-8154986BB385}" destId="{D6313857-EACC-43C2-9D73-BEEF8A36D7F9}" srcOrd="0" destOrd="0" presId="urn:microsoft.com/office/officeart/2005/8/layout/list1"/>
    <dgm:cxn modelId="{CB00535F-45C1-4686-9C11-F3CE5A372F7E}" type="presOf" srcId="{0564D403-9AEC-4FB4-A072-B6F62E4194F2}" destId="{DC6D4011-283A-456C-9214-37CAE3CA5BA0}" srcOrd="1" destOrd="0" presId="urn:microsoft.com/office/officeart/2005/8/layout/list1"/>
    <dgm:cxn modelId="{AE73E660-4FE7-4D96-933F-65AEBABBB9B3}" type="presOf" srcId="{D5CDD8D2-4266-408D-96CA-B622A49C7900}" destId="{0A49CEC1-07BE-4F12-A9EC-F8363B832608}" srcOrd="0" destOrd="0" presId="urn:microsoft.com/office/officeart/2005/8/layout/list1"/>
    <dgm:cxn modelId="{97BC2869-B0A1-4718-AC70-02324F50F2C2}" type="presOf" srcId="{0564D403-9AEC-4FB4-A072-B6F62E4194F2}" destId="{8290FCCF-27A3-4C0A-94A7-9D319C387AF3}" srcOrd="0" destOrd="0" presId="urn:microsoft.com/office/officeart/2005/8/layout/list1"/>
    <dgm:cxn modelId="{592E6C84-67E7-4B2E-94AC-596C6E25CB88}" srcId="{0564D403-9AEC-4FB4-A072-B6F62E4194F2}" destId="{3541F79E-1FEB-4D3F-B391-B632A9A2B572}" srcOrd="2" destOrd="0" parTransId="{2E95ED90-C721-40AC-858D-9A70A63B5B48}" sibTransId="{ABBE5B00-2C35-4884-9061-92EB9ED464F1}"/>
    <dgm:cxn modelId="{53FAC08A-6984-4124-9D87-7BED4673F147}" type="presOf" srcId="{3541F79E-1FEB-4D3F-B391-B632A9A2B572}" destId="{0A49CEC1-07BE-4F12-A9EC-F8363B832608}" srcOrd="0" destOrd="2" presId="urn:microsoft.com/office/officeart/2005/8/layout/list1"/>
    <dgm:cxn modelId="{BD47AB9C-3A15-4207-9B6D-B0D2DB4D895C}" srcId="{0564D403-9AEC-4FB4-A072-B6F62E4194F2}" destId="{AC5C2168-EE0B-4BDD-B3A8-30EDC03BEA1A}" srcOrd="4" destOrd="0" parTransId="{78515B6B-6D5A-416E-9E30-16089814C8F4}" sibTransId="{0C3876EE-D93D-4F96-B6EA-B1EE4FE128D8}"/>
    <dgm:cxn modelId="{325DA09D-8F01-40B0-A9D8-64183C423C92}" srcId="{0564D403-9AEC-4FB4-A072-B6F62E4194F2}" destId="{973A4577-11FB-43BE-A9E8-E542602DA34B}" srcOrd="1" destOrd="0" parTransId="{3DDD67CE-6B18-49B8-8DEC-2501DC143693}" sibTransId="{C77C5320-8984-4A15-9DCE-A929F9CC2299}"/>
    <dgm:cxn modelId="{1E0147BD-1D1C-4F01-B063-1C42DA54DCB4}" type="presOf" srcId="{EF695683-7AD5-402B-A49D-2A946212584D}" destId="{0A49CEC1-07BE-4F12-A9EC-F8363B832608}" srcOrd="0" destOrd="3" presId="urn:microsoft.com/office/officeart/2005/8/layout/list1"/>
    <dgm:cxn modelId="{DAE37AEC-8DE8-43FB-AC02-44DA64A3DA69}" srcId="{0564D403-9AEC-4FB4-A072-B6F62E4194F2}" destId="{D5CDD8D2-4266-408D-96CA-B622A49C7900}" srcOrd="0" destOrd="0" parTransId="{25F6AB0F-9FE1-4C63-BC38-F0A7DC224118}" sibTransId="{4B923EEB-093F-4157-9093-28F7EB8B7A68}"/>
    <dgm:cxn modelId="{AC065707-7E1C-4ADA-BD2F-27A1F34B9A13}" type="presParOf" srcId="{D6313857-EACC-43C2-9D73-BEEF8A36D7F9}" destId="{62CC51F3-9824-40F1-8AED-D7A13ACBAA9A}" srcOrd="0" destOrd="0" presId="urn:microsoft.com/office/officeart/2005/8/layout/list1"/>
    <dgm:cxn modelId="{4C0577E5-7554-4BD8-BF95-C8D7C6B6663E}" type="presParOf" srcId="{62CC51F3-9824-40F1-8AED-D7A13ACBAA9A}" destId="{8290FCCF-27A3-4C0A-94A7-9D319C387AF3}" srcOrd="0" destOrd="0" presId="urn:microsoft.com/office/officeart/2005/8/layout/list1"/>
    <dgm:cxn modelId="{E3DC0F44-3017-4049-96CC-83617BAE3C09}" type="presParOf" srcId="{62CC51F3-9824-40F1-8AED-D7A13ACBAA9A}" destId="{DC6D4011-283A-456C-9214-37CAE3CA5BA0}" srcOrd="1" destOrd="0" presId="urn:microsoft.com/office/officeart/2005/8/layout/list1"/>
    <dgm:cxn modelId="{BBACF7F3-A6A4-4F82-94A4-D15C9DBAEBEB}" type="presParOf" srcId="{D6313857-EACC-43C2-9D73-BEEF8A36D7F9}" destId="{2B9FC8EB-4DB0-47D5-A8E3-15EA6A65A951}" srcOrd="1" destOrd="0" presId="urn:microsoft.com/office/officeart/2005/8/layout/list1"/>
    <dgm:cxn modelId="{7C5AA0B5-4845-4130-AB4D-811DF32FBCF3}" type="presParOf" srcId="{D6313857-EACC-43C2-9D73-BEEF8A36D7F9}" destId="{0A49CEC1-07BE-4F12-A9EC-F8363B83260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8F3B81-9E1A-41CD-93D8-AB533E616E1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FA3293-1181-4B39-AE34-8CFDA8A014BC}">
      <dgm:prSet/>
      <dgm:spPr/>
      <dgm:t>
        <a:bodyPr/>
        <a:lstStyle/>
        <a:p>
          <a:pPr>
            <a:lnSpc>
              <a:spcPct val="100000"/>
            </a:lnSpc>
          </a:pPr>
          <a:r>
            <a:rPr lang="it-IT">
              <a:solidFill>
                <a:srgbClr val="0E5580"/>
              </a:solidFill>
            </a:rPr>
            <a:t>proseguire e rafforzare l’investimento nei percorsi di specializzazione e di alta formazione per formare competenze nuove e innovative per rafforzamento della filiera regionale delle industrie culturali e creative </a:t>
          </a:r>
          <a:endParaRPr lang="en-US">
            <a:solidFill>
              <a:srgbClr val="0E5580"/>
            </a:solidFill>
          </a:endParaRPr>
        </a:p>
      </dgm:t>
    </dgm:pt>
    <dgm:pt modelId="{58F3FE61-F105-45D7-8034-FBD7B7D1F068}" type="parTrans" cxnId="{AD616899-9480-4EFF-A061-8FC25043410E}">
      <dgm:prSet/>
      <dgm:spPr/>
      <dgm:t>
        <a:bodyPr/>
        <a:lstStyle/>
        <a:p>
          <a:endParaRPr lang="en-US"/>
        </a:p>
      </dgm:t>
    </dgm:pt>
    <dgm:pt modelId="{64284E4B-B593-408B-9820-EAF087CF3D23}" type="sibTrans" cxnId="{AD616899-9480-4EFF-A061-8FC25043410E}">
      <dgm:prSet/>
      <dgm:spPr/>
      <dgm:t>
        <a:bodyPr/>
        <a:lstStyle/>
        <a:p>
          <a:endParaRPr lang="en-US"/>
        </a:p>
      </dgm:t>
    </dgm:pt>
    <dgm:pt modelId="{A974C96E-3812-4F80-BCBE-F1B867CCC8E2}">
      <dgm:prSet/>
      <dgm:spPr/>
      <dgm:t>
        <a:bodyPr/>
        <a:lstStyle/>
        <a:p>
          <a:pPr>
            <a:lnSpc>
              <a:spcPct val="100000"/>
            </a:lnSpc>
          </a:pPr>
          <a:r>
            <a:rPr lang="it-IT">
              <a:solidFill>
                <a:srgbClr val="0E5580"/>
              </a:solidFill>
            </a:rPr>
            <a:t>sostenere la qualificazione della filiera formativa per il sistema dello spettacolo dal vivo e del settore musicale, per promuovere un’occupazione qualificata, con particolare attenzione ai giovani e alle donne, e accompagnare i processi di innovazione, specializzazione intelligente e transizione digitale</a:t>
          </a:r>
          <a:endParaRPr lang="en-US">
            <a:solidFill>
              <a:srgbClr val="0E5580"/>
            </a:solidFill>
          </a:endParaRPr>
        </a:p>
      </dgm:t>
    </dgm:pt>
    <dgm:pt modelId="{41C73B19-2D34-4C19-8E65-8C2A8D2B4A60}" type="parTrans" cxnId="{2052241F-D191-45A2-B3B6-374E1EE00760}">
      <dgm:prSet/>
      <dgm:spPr/>
      <dgm:t>
        <a:bodyPr/>
        <a:lstStyle/>
        <a:p>
          <a:endParaRPr lang="en-US"/>
        </a:p>
      </dgm:t>
    </dgm:pt>
    <dgm:pt modelId="{B1B5E352-7343-4E6B-B06F-C34C8336EFFB}" type="sibTrans" cxnId="{2052241F-D191-45A2-B3B6-374E1EE00760}">
      <dgm:prSet/>
      <dgm:spPr/>
      <dgm:t>
        <a:bodyPr/>
        <a:lstStyle/>
        <a:p>
          <a:endParaRPr lang="en-US"/>
        </a:p>
      </dgm:t>
    </dgm:pt>
    <dgm:pt modelId="{772F542D-7970-45E4-9188-094AF369C24D}" type="pres">
      <dgm:prSet presAssocID="{BB8F3B81-9E1A-41CD-93D8-AB533E616E18}" presName="root" presStyleCnt="0">
        <dgm:presLayoutVars>
          <dgm:dir/>
          <dgm:resizeHandles val="exact"/>
        </dgm:presLayoutVars>
      </dgm:prSet>
      <dgm:spPr/>
    </dgm:pt>
    <dgm:pt modelId="{F47D7574-4DCD-4DF7-827F-3A8B3226BF03}" type="pres">
      <dgm:prSet presAssocID="{6CFA3293-1181-4B39-AE34-8CFDA8A014BC}" presName="compNode" presStyleCnt="0"/>
      <dgm:spPr/>
    </dgm:pt>
    <dgm:pt modelId="{07C09012-4063-4EEE-A790-5E377A583293}" type="pres">
      <dgm:prSet presAssocID="{6CFA3293-1181-4B39-AE34-8CFDA8A014BC}" presName="bgRect" presStyleLbl="bgShp" presStyleIdx="0" presStyleCnt="2"/>
      <dgm:spPr/>
    </dgm:pt>
    <dgm:pt modelId="{3C118394-43CD-4C08-8353-83A537872180}" type="pres">
      <dgm:prSet presAssocID="{6CFA3293-1181-4B39-AE34-8CFDA8A014B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92962D0-FC1B-451B-85F6-A6466AD3AD19}" type="pres">
      <dgm:prSet presAssocID="{6CFA3293-1181-4B39-AE34-8CFDA8A014BC}" presName="spaceRect" presStyleCnt="0"/>
      <dgm:spPr/>
    </dgm:pt>
    <dgm:pt modelId="{20B91864-4886-4D3C-90C1-083F1D78E5E7}" type="pres">
      <dgm:prSet presAssocID="{6CFA3293-1181-4B39-AE34-8CFDA8A014BC}" presName="parTx" presStyleLbl="revTx" presStyleIdx="0" presStyleCnt="2">
        <dgm:presLayoutVars>
          <dgm:chMax val="0"/>
          <dgm:chPref val="0"/>
        </dgm:presLayoutVars>
      </dgm:prSet>
      <dgm:spPr/>
    </dgm:pt>
    <dgm:pt modelId="{F892977C-BE91-446A-94A1-2F7933D0FB27}" type="pres">
      <dgm:prSet presAssocID="{64284E4B-B593-408B-9820-EAF087CF3D23}" presName="sibTrans" presStyleCnt="0"/>
      <dgm:spPr/>
    </dgm:pt>
    <dgm:pt modelId="{A52B1877-D128-45C2-AE66-21827C3833E1}" type="pres">
      <dgm:prSet presAssocID="{A974C96E-3812-4F80-BCBE-F1B867CCC8E2}" presName="compNode" presStyleCnt="0"/>
      <dgm:spPr/>
    </dgm:pt>
    <dgm:pt modelId="{61F48E49-E557-4FC5-AFDC-6AAEF2494471}" type="pres">
      <dgm:prSet presAssocID="{A974C96E-3812-4F80-BCBE-F1B867CCC8E2}" presName="bgRect" presStyleLbl="bgShp" presStyleIdx="1" presStyleCnt="2"/>
      <dgm:spPr/>
    </dgm:pt>
    <dgm:pt modelId="{8854B596-121D-4D20-A081-4E0E5021BBA2}" type="pres">
      <dgm:prSet presAssocID="{A974C96E-3812-4F80-BCBE-F1B867CCC8E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rescita aziendale contorno"/>
        </a:ext>
      </dgm:extLst>
    </dgm:pt>
    <dgm:pt modelId="{8DC5987D-A14B-45D8-8670-C78871C3680D}" type="pres">
      <dgm:prSet presAssocID="{A974C96E-3812-4F80-BCBE-F1B867CCC8E2}" presName="spaceRect" presStyleCnt="0"/>
      <dgm:spPr/>
    </dgm:pt>
    <dgm:pt modelId="{4BE6D816-275B-45AA-87E2-61E407CF7C98}" type="pres">
      <dgm:prSet presAssocID="{A974C96E-3812-4F80-BCBE-F1B867CCC8E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052241F-D191-45A2-B3B6-374E1EE00760}" srcId="{BB8F3B81-9E1A-41CD-93D8-AB533E616E18}" destId="{A974C96E-3812-4F80-BCBE-F1B867CCC8E2}" srcOrd="1" destOrd="0" parTransId="{41C73B19-2D34-4C19-8E65-8C2A8D2B4A60}" sibTransId="{B1B5E352-7343-4E6B-B06F-C34C8336EFFB}"/>
    <dgm:cxn modelId="{DF1A312B-1C6F-4452-8A3D-2206A831EB2F}" type="presOf" srcId="{A974C96E-3812-4F80-BCBE-F1B867CCC8E2}" destId="{4BE6D816-275B-45AA-87E2-61E407CF7C98}" srcOrd="0" destOrd="0" presId="urn:microsoft.com/office/officeart/2018/2/layout/IconVerticalSolidList"/>
    <dgm:cxn modelId="{AD616899-9480-4EFF-A061-8FC25043410E}" srcId="{BB8F3B81-9E1A-41CD-93D8-AB533E616E18}" destId="{6CFA3293-1181-4B39-AE34-8CFDA8A014BC}" srcOrd="0" destOrd="0" parTransId="{58F3FE61-F105-45D7-8034-FBD7B7D1F068}" sibTransId="{64284E4B-B593-408B-9820-EAF087CF3D23}"/>
    <dgm:cxn modelId="{39425EE5-93BD-4058-83CF-DD366769B339}" type="presOf" srcId="{6CFA3293-1181-4B39-AE34-8CFDA8A014BC}" destId="{20B91864-4886-4D3C-90C1-083F1D78E5E7}" srcOrd="0" destOrd="0" presId="urn:microsoft.com/office/officeart/2018/2/layout/IconVerticalSolidList"/>
    <dgm:cxn modelId="{944034FC-254D-4DE2-B3C9-36F6B62420AD}" type="presOf" srcId="{BB8F3B81-9E1A-41CD-93D8-AB533E616E18}" destId="{772F542D-7970-45E4-9188-094AF369C24D}" srcOrd="0" destOrd="0" presId="urn:microsoft.com/office/officeart/2018/2/layout/IconVerticalSolidList"/>
    <dgm:cxn modelId="{3A2DF616-026C-4CFB-BB0F-C963604DDEB5}" type="presParOf" srcId="{772F542D-7970-45E4-9188-094AF369C24D}" destId="{F47D7574-4DCD-4DF7-827F-3A8B3226BF03}" srcOrd="0" destOrd="0" presId="urn:microsoft.com/office/officeart/2018/2/layout/IconVerticalSolidList"/>
    <dgm:cxn modelId="{DED4D7D6-7532-4B41-9C67-15A45B31D7EB}" type="presParOf" srcId="{F47D7574-4DCD-4DF7-827F-3A8B3226BF03}" destId="{07C09012-4063-4EEE-A790-5E377A583293}" srcOrd="0" destOrd="0" presId="urn:microsoft.com/office/officeart/2018/2/layout/IconVerticalSolidList"/>
    <dgm:cxn modelId="{05E70DB3-4FA7-4605-A6CB-1382A0DAB135}" type="presParOf" srcId="{F47D7574-4DCD-4DF7-827F-3A8B3226BF03}" destId="{3C118394-43CD-4C08-8353-83A537872180}" srcOrd="1" destOrd="0" presId="urn:microsoft.com/office/officeart/2018/2/layout/IconVerticalSolidList"/>
    <dgm:cxn modelId="{D9180DED-8530-40E4-9EA8-AC4ED6773823}" type="presParOf" srcId="{F47D7574-4DCD-4DF7-827F-3A8B3226BF03}" destId="{292962D0-FC1B-451B-85F6-A6466AD3AD19}" srcOrd="2" destOrd="0" presId="urn:microsoft.com/office/officeart/2018/2/layout/IconVerticalSolidList"/>
    <dgm:cxn modelId="{B605E030-3459-49CB-9ECF-BAAADFA3F35D}" type="presParOf" srcId="{F47D7574-4DCD-4DF7-827F-3A8B3226BF03}" destId="{20B91864-4886-4D3C-90C1-083F1D78E5E7}" srcOrd="3" destOrd="0" presId="urn:microsoft.com/office/officeart/2018/2/layout/IconVerticalSolidList"/>
    <dgm:cxn modelId="{D6F24AE9-909B-477F-BEB4-4292A91A29DA}" type="presParOf" srcId="{772F542D-7970-45E4-9188-094AF369C24D}" destId="{F892977C-BE91-446A-94A1-2F7933D0FB27}" srcOrd="1" destOrd="0" presId="urn:microsoft.com/office/officeart/2018/2/layout/IconVerticalSolidList"/>
    <dgm:cxn modelId="{BBB36109-B61B-4C75-A362-29F664852E23}" type="presParOf" srcId="{772F542D-7970-45E4-9188-094AF369C24D}" destId="{A52B1877-D128-45C2-AE66-21827C3833E1}" srcOrd="2" destOrd="0" presId="urn:microsoft.com/office/officeart/2018/2/layout/IconVerticalSolidList"/>
    <dgm:cxn modelId="{565FF18A-E5BA-40A2-B176-2AA4A832BFDE}" type="presParOf" srcId="{A52B1877-D128-45C2-AE66-21827C3833E1}" destId="{61F48E49-E557-4FC5-AFDC-6AAEF2494471}" srcOrd="0" destOrd="0" presId="urn:microsoft.com/office/officeart/2018/2/layout/IconVerticalSolidList"/>
    <dgm:cxn modelId="{7701FD0A-D2BB-4088-BF2E-11F50D08FE63}" type="presParOf" srcId="{A52B1877-D128-45C2-AE66-21827C3833E1}" destId="{8854B596-121D-4D20-A081-4E0E5021BBA2}" srcOrd="1" destOrd="0" presId="urn:microsoft.com/office/officeart/2018/2/layout/IconVerticalSolidList"/>
    <dgm:cxn modelId="{797CB888-A4DE-4DCC-8F43-6B0125B4DBFD}" type="presParOf" srcId="{A52B1877-D128-45C2-AE66-21827C3833E1}" destId="{8DC5987D-A14B-45D8-8670-C78871C3680D}" srcOrd="2" destOrd="0" presId="urn:microsoft.com/office/officeart/2018/2/layout/IconVerticalSolidList"/>
    <dgm:cxn modelId="{6CE779ED-FD69-4FF9-8BDB-4B8AD78D110D}" type="presParOf" srcId="{A52B1877-D128-45C2-AE66-21827C3833E1}" destId="{4BE6D816-275B-45AA-87E2-61E407CF7C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721752-06B0-4D56-9C17-9164AEAE24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A3E7801-82F7-45E5-8AE9-41C6F1723AED}">
      <dgm:prSet/>
      <dgm:spPr/>
      <dgm:t>
        <a:bodyPr/>
        <a:lstStyle/>
        <a:p>
          <a:r>
            <a:rPr lang="it-IT" b="0" i="0"/>
            <a:t>ricerca, valorizzazione e promozione dei nuovi autori e della creatività, attraverso iniziative di orientamento, tutoraggio e supporto nelle fasi produttive, distributive e promozionali, anche all'estero;</a:t>
          </a:r>
          <a:endParaRPr lang="en-US"/>
        </a:p>
      </dgm:t>
    </dgm:pt>
    <dgm:pt modelId="{CA58AC3E-AE2B-4FD9-AAED-B67CFEABCE0B}" type="parTrans" cxnId="{EB44CE4D-E96A-48E9-B833-9FC6AC0FB8D7}">
      <dgm:prSet/>
      <dgm:spPr/>
      <dgm:t>
        <a:bodyPr/>
        <a:lstStyle/>
        <a:p>
          <a:endParaRPr lang="en-US"/>
        </a:p>
      </dgm:t>
    </dgm:pt>
    <dgm:pt modelId="{2294FDF6-D221-4987-A210-5BEB4E36E558}" type="sibTrans" cxnId="{EB44CE4D-E96A-48E9-B833-9FC6AC0FB8D7}">
      <dgm:prSet/>
      <dgm:spPr/>
      <dgm:t>
        <a:bodyPr/>
        <a:lstStyle/>
        <a:p>
          <a:endParaRPr lang="en-US"/>
        </a:p>
      </dgm:t>
    </dgm:pt>
    <dgm:pt modelId="{6A95CC78-1C2F-4668-9F2B-B5DB5B57C337}">
      <dgm:prSet/>
      <dgm:spPr/>
      <dgm:t>
        <a:bodyPr/>
        <a:lstStyle/>
        <a:p>
          <a:r>
            <a:rPr lang="it-IT" b="0" i="0"/>
            <a:t>sviluppo, consolidamento e valorizzazione, anche ai fini turistici, di circuiti di locali e di reti di festival di musica contemporanea originale dal vivo;</a:t>
          </a:r>
          <a:endParaRPr lang="en-US"/>
        </a:p>
      </dgm:t>
    </dgm:pt>
    <dgm:pt modelId="{BDB812DC-A0AD-4C20-8FA4-B2DFEFC4E182}" type="parTrans" cxnId="{D378B353-DE0F-42BA-B112-2522943D3A82}">
      <dgm:prSet/>
      <dgm:spPr/>
      <dgm:t>
        <a:bodyPr/>
        <a:lstStyle/>
        <a:p>
          <a:endParaRPr lang="en-US"/>
        </a:p>
      </dgm:t>
    </dgm:pt>
    <dgm:pt modelId="{1FFCF065-AC02-4409-B2DC-CCB0969E35B8}" type="sibTrans" cxnId="{D378B353-DE0F-42BA-B112-2522943D3A82}">
      <dgm:prSet/>
      <dgm:spPr/>
      <dgm:t>
        <a:bodyPr/>
        <a:lstStyle/>
        <a:p>
          <a:endParaRPr lang="en-US"/>
        </a:p>
      </dgm:t>
    </dgm:pt>
    <dgm:pt modelId="{98CBECC7-01CC-443D-BBB7-88A9994E8B34}">
      <dgm:prSet/>
      <dgm:spPr/>
      <dgm:t>
        <a:bodyPr/>
        <a:lstStyle/>
        <a:p>
          <a:r>
            <a:rPr lang="it-IT" b="0" i="0"/>
            <a:t>circuitazione delle artiste e degli artisti e dei complessi musicali della regione, ed in particolare degli artisti individuati grazie alle azioni di sopra, nei locali e nei festival di musica contemporanea originale dal vivo;</a:t>
          </a:r>
          <a:endParaRPr lang="en-US"/>
        </a:p>
      </dgm:t>
    </dgm:pt>
    <dgm:pt modelId="{F041E188-67F2-40A1-A733-DCFC025FD528}" type="parTrans" cxnId="{64C93418-0E8C-4B94-979A-AAD1AC060F53}">
      <dgm:prSet/>
      <dgm:spPr/>
      <dgm:t>
        <a:bodyPr/>
        <a:lstStyle/>
        <a:p>
          <a:endParaRPr lang="en-US"/>
        </a:p>
      </dgm:t>
    </dgm:pt>
    <dgm:pt modelId="{EE6C76B2-B8D4-44B3-A625-767092D11258}" type="sibTrans" cxnId="{64C93418-0E8C-4B94-979A-AAD1AC060F53}">
      <dgm:prSet/>
      <dgm:spPr/>
      <dgm:t>
        <a:bodyPr/>
        <a:lstStyle/>
        <a:p>
          <a:endParaRPr lang="en-US"/>
        </a:p>
      </dgm:t>
    </dgm:pt>
    <dgm:pt modelId="{0FCE4D3B-334D-4137-9E43-E6E40345CC32}">
      <dgm:prSet/>
      <dgm:spPr/>
      <dgm:t>
        <a:bodyPr/>
        <a:lstStyle/>
        <a:p>
          <a:r>
            <a:rPr lang="it-IT" b="0" i="0"/>
            <a:t>promozione e circuitazione all'estero delle artiste e degli artisti e dei gruppi musicali della regione</a:t>
          </a:r>
          <a:endParaRPr lang="en-US"/>
        </a:p>
      </dgm:t>
    </dgm:pt>
    <dgm:pt modelId="{F8B405F4-AE97-4C09-8F8E-20ACAD76385E}" type="parTrans" cxnId="{E82B7978-BCEA-4314-9555-26E94D977C52}">
      <dgm:prSet/>
      <dgm:spPr/>
      <dgm:t>
        <a:bodyPr/>
        <a:lstStyle/>
        <a:p>
          <a:endParaRPr lang="en-US"/>
        </a:p>
      </dgm:t>
    </dgm:pt>
    <dgm:pt modelId="{D64FFBBA-9D26-4CC1-A39E-9ECA86EE1E91}" type="sibTrans" cxnId="{E82B7978-BCEA-4314-9555-26E94D977C52}">
      <dgm:prSet/>
      <dgm:spPr/>
      <dgm:t>
        <a:bodyPr/>
        <a:lstStyle/>
        <a:p>
          <a:endParaRPr lang="en-US"/>
        </a:p>
      </dgm:t>
    </dgm:pt>
    <dgm:pt modelId="{6D503350-1FBC-48C7-90DB-5D6A5A601E82}" type="pres">
      <dgm:prSet presAssocID="{4D721752-06B0-4D56-9C17-9164AEAE2425}" presName="linear" presStyleCnt="0">
        <dgm:presLayoutVars>
          <dgm:animLvl val="lvl"/>
          <dgm:resizeHandles val="exact"/>
        </dgm:presLayoutVars>
      </dgm:prSet>
      <dgm:spPr/>
    </dgm:pt>
    <dgm:pt modelId="{2F3D5876-8064-4C76-ACC2-1754114888F7}" type="pres">
      <dgm:prSet presAssocID="{BA3E7801-82F7-45E5-8AE9-41C6F1723AE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3214762-EE75-40D7-B433-842F27550775}" type="pres">
      <dgm:prSet presAssocID="{2294FDF6-D221-4987-A210-5BEB4E36E558}" presName="spacer" presStyleCnt="0"/>
      <dgm:spPr/>
    </dgm:pt>
    <dgm:pt modelId="{07065390-091C-4ADB-8845-C39EA805DD67}" type="pres">
      <dgm:prSet presAssocID="{6A95CC78-1C2F-4668-9F2B-B5DB5B57C33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99CEA5-6E17-4ACA-A2BE-C34E05AE90A2}" type="pres">
      <dgm:prSet presAssocID="{1FFCF065-AC02-4409-B2DC-CCB0969E35B8}" presName="spacer" presStyleCnt="0"/>
      <dgm:spPr/>
    </dgm:pt>
    <dgm:pt modelId="{F13C6B34-33DA-470A-AC6E-76495D52DE47}" type="pres">
      <dgm:prSet presAssocID="{98CBECC7-01CC-443D-BBB7-88A9994E8B3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7EAD327-4380-4EB6-980D-0BFB098624FF}" type="pres">
      <dgm:prSet presAssocID="{EE6C76B2-B8D4-44B3-A625-767092D11258}" presName="spacer" presStyleCnt="0"/>
      <dgm:spPr/>
    </dgm:pt>
    <dgm:pt modelId="{FC9E75D5-C04D-4D41-A7FC-02FAE6A19B19}" type="pres">
      <dgm:prSet presAssocID="{0FCE4D3B-334D-4137-9E43-E6E40345CC3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4185C0B-035B-445C-8BF6-940B0488917B}" type="presOf" srcId="{BA3E7801-82F7-45E5-8AE9-41C6F1723AED}" destId="{2F3D5876-8064-4C76-ACC2-1754114888F7}" srcOrd="0" destOrd="0" presId="urn:microsoft.com/office/officeart/2005/8/layout/vList2"/>
    <dgm:cxn modelId="{64C93418-0E8C-4B94-979A-AAD1AC060F53}" srcId="{4D721752-06B0-4D56-9C17-9164AEAE2425}" destId="{98CBECC7-01CC-443D-BBB7-88A9994E8B34}" srcOrd="2" destOrd="0" parTransId="{F041E188-67F2-40A1-A733-DCFC025FD528}" sibTransId="{EE6C76B2-B8D4-44B3-A625-767092D11258}"/>
    <dgm:cxn modelId="{AC5A5137-11E4-4085-A2E3-4BC7D5BEB109}" type="presOf" srcId="{6A95CC78-1C2F-4668-9F2B-B5DB5B57C337}" destId="{07065390-091C-4ADB-8845-C39EA805DD67}" srcOrd="0" destOrd="0" presId="urn:microsoft.com/office/officeart/2005/8/layout/vList2"/>
    <dgm:cxn modelId="{E00A5D3D-36FC-4FF6-9323-8321F8E3E909}" type="presOf" srcId="{4D721752-06B0-4D56-9C17-9164AEAE2425}" destId="{6D503350-1FBC-48C7-90DB-5D6A5A601E82}" srcOrd="0" destOrd="0" presId="urn:microsoft.com/office/officeart/2005/8/layout/vList2"/>
    <dgm:cxn modelId="{EB44CE4D-E96A-48E9-B833-9FC6AC0FB8D7}" srcId="{4D721752-06B0-4D56-9C17-9164AEAE2425}" destId="{BA3E7801-82F7-45E5-8AE9-41C6F1723AED}" srcOrd="0" destOrd="0" parTransId="{CA58AC3E-AE2B-4FD9-AAED-B67CFEABCE0B}" sibTransId="{2294FDF6-D221-4987-A210-5BEB4E36E558}"/>
    <dgm:cxn modelId="{D378B353-DE0F-42BA-B112-2522943D3A82}" srcId="{4D721752-06B0-4D56-9C17-9164AEAE2425}" destId="{6A95CC78-1C2F-4668-9F2B-B5DB5B57C337}" srcOrd="1" destOrd="0" parTransId="{BDB812DC-A0AD-4C20-8FA4-B2DFEFC4E182}" sibTransId="{1FFCF065-AC02-4409-B2DC-CCB0969E35B8}"/>
    <dgm:cxn modelId="{BCD20155-290C-4CA8-B0D0-3D86DE1F3558}" type="presOf" srcId="{0FCE4D3B-334D-4137-9E43-E6E40345CC32}" destId="{FC9E75D5-C04D-4D41-A7FC-02FAE6A19B19}" srcOrd="0" destOrd="0" presId="urn:microsoft.com/office/officeart/2005/8/layout/vList2"/>
    <dgm:cxn modelId="{E82B7978-BCEA-4314-9555-26E94D977C52}" srcId="{4D721752-06B0-4D56-9C17-9164AEAE2425}" destId="{0FCE4D3B-334D-4137-9E43-E6E40345CC32}" srcOrd="3" destOrd="0" parTransId="{F8B405F4-AE97-4C09-8F8E-20ACAD76385E}" sibTransId="{D64FFBBA-9D26-4CC1-A39E-9ECA86EE1E91}"/>
    <dgm:cxn modelId="{A1F364B6-8246-4123-9C1E-95E1C0A36D0D}" type="presOf" srcId="{98CBECC7-01CC-443D-BBB7-88A9994E8B34}" destId="{F13C6B34-33DA-470A-AC6E-76495D52DE47}" srcOrd="0" destOrd="0" presId="urn:microsoft.com/office/officeart/2005/8/layout/vList2"/>
    <dgm:cxn modelId="{DE23FC84-C873-431C-9EE5-EC7542555FD6}" type="presParOf" srcId="{6D503350-1FBC-48C7-90DB-5D6A5A601E82}" destId="{2F3D5876-8064-4C76-ACC2-1754114888F7}" srcOrd="0" destOrd="0" presId="urn:microsoft.com/office/officeart/2005/8/layout/vList2"/>
    <dgm:cxn modelId="{61348EE9-153B-4808-A144-5B56E6AA6C19}" type="presParOf" srcId="{6D503350-1FBC-48C7-90DB-5D6A5A601E82}" destId="{D3214762-EE75-40D7-B433-842F27550775}" srcOrd="1" destOrd="0" presId="urn:microsoft.com/office/officeart/2005/8/layout/vList2"/>
    <dgm:cxn modelId="{F1CC4D41-A27D-4F18-BF14-1DC8F600F164}" type="presParOf" srcId="{6D503350-1FBC-48C7-90DB-5D6A5A601E82}" destId="{07065390-091C-4ADB-8845-C39EA805DD67}" srcOrd="2" destOrd="0" presId="urn:microsoft.com/office/officeart/2005/8/layout/vList2"/>
    <dgm:cxn modelId="{3BD454C7-DB8C-4304-BE4E-10E099DE6F53}" type="presParOf" srcId="{6D503350-1FBC-48C7-90DB-5D6A5A601E82}" destId="{9599CEA5-6E17-4ACA-A2BE-C34E05AE90A2}" srcOrd="3" destOrd="0" presId="urn:microsoft.com/office/officeart/2005/8/layout/vList2"/>
    <dgm:cxn modelId="{11BCDD94-21A7-4254-8298-2E36A5D97728}" type="presParOf" srcId="{6D503350-1FBC-48C7-90DB-5D6A5A601E82}" destId="{F13C6B34-33DA-470A-AC6E-76495D52DE47}" srcOrd="4" destOrd="0" presId="urn:microsoft.com/office/officeart/2005/8/layout/vList2"/>
    <dgm:cxn modelId="{73E9A4B8-6D6B-4C56-9DB5-5C4D5F3538DA}" type="presParOf" srcId="{6D503350-1FBC-48C7-90DB-5D6A5A601E82}" destId="{47EAD327-4380-4EB6-980D-0BFB098624FF}" srcOrd="5" destOrd="0" presId="urn:microsoft.com/office/officeart/2005/8/layout/vList2"/>
    <dgm:cxn modelId="{C177F04B-4C9E-4B27-B11E-2778231B6929}" type="presParOf" srcId="{6D503350-1FBC-48C7-90DB-5D6A5A601E82}" destId="{FC9E75D5-C04D-4D41-A7FC-02FAE6A19B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48FD4-88F1-4E3B-ADBE-BC051C5AC5CF}">
      <dsp:nvSpPr>
        <dsp:cNvPr id="0" name=""/>
        <dsp:cNvSpPr/>
      </dsp:nvSpPr>
      <dsp:spPr>
        <a:xfrm>
          <a:off x="0" y="395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256E9-26E6-46C4-AEEB-440811E9FF9B}">
      <dsp:nvSpPr>
        <dsp:cNvPr id="0" name=""/>
        <dsp:cNvSpPr/>
      </dsp:nvSpPr>
      <dsp:spPr>
        <a:xfrm>
          <a:off x="0" y="395"/>
          <a:ext cx="10080000" cy="64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/>
            <a:t>QUALIFICAZIONE DELL'OFFERTA EDUCATIVA E FORMATIVA</a:t>
          </a:r>
          <a:endParaRPr lang="en-US" sz="2400" kern="1200"/>
        </a:p>
      </dsp:txBody>
      <dsp:txXfrm>
        <a:off x="0" y="395"/>
        <a:ext cx="10080000" cy="647841"/>
      </dsp:txXfrm>
    </dsp:sp>
    <dsp:sp modelId="{A2998F7E-E51E-4456-993E-3AA23004EEBC}">
      <dsp:nvSpPr>
        <dsp:cNvPr id="0" name=""/>
        <dsp:cNvSpPr/>
      </dsp:nvSpPr>
      <dsp:spPr>
        <a:xfrm>
          <a:off x="0" y="648237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735DB-C80C-4DBC-ABA3-0DF459B8DF41}">
      <dsp:nvSpPr>
        <dsp:cNvPr id="0" name=""/>
        <dsp:cNvSpPr/>
      </dsp:nvSpPr>
      <dsp:spPr>
        <a:xfrm>
          <a:off x="0" y="648237"/>
          <a:ext cx="10080000" cy="64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Qualificazione dell'</a:t>
          </a:r>
          <a:r>
            <a:rPr lang="it-IT" sz="2100" b="1" kern="1200"/>
            <a:t>educazione musicale </a:t>
          </a:r>
          <a:r>
            <a:rPr lang="it-IT" sz="2100" kern="1200"/>
            <a:t>(art. 3)</a:t>
          </a:r>
          <a:endParaRPr lang="en-US" sz="2100" kern="1200"/>
        </a:p>
      </dsp:txBody>
      <dsp:txXfrm>
        <a:off x="0" y="648237"/>
        <a:ext cx="10080000" cy="647841"/>
      </dsp:txXfrm>
    </dsp:sp>
    <dsp:sp modelId="{7C83985D-358A-4C89-8F4E-9987007C0701}">
      <dsp:nvSpPr>
        <dsp:cNvPr id="0" name=""/>
        <dsp:cNvSpPr/>
      </dsp:nvSpPr>
      <dsp:spPr>
        <a:xfrm>
          <a:off x="0" y="1296079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DD3B-A53D-4284-BAAF-896354553279}">
      <dsp:nvSpPr>
        <dsp:cNvPr id="0" name=""/>
        <dsp:cNvSpPr/>
      </dsp:nvSpPr>
      <dsp:spPr>
        <a:xfrm>
          <a:off x="0" y="1296079"/>
          <a:ext cx="10080000" cy="64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Elenco regionale delle </a:t>
          </a:r>
          <a:r>
            <a:rPr lang="it-IT" sz="2100" b="1" kern="1200"/>
            <a:t>scuole di musica </a:t>
          </a:r>
          <a:r>
            <a:rPr lang="it-IT" sz="2100" kern="1200"/>
            <a:t>(art. 4)</a:t>
          </a:r>
          <a:endParaRPr lang="en-US" sz="2100" kern="1200"/>
        </a:p>
      </dsp:txBody>
      <dsp:txXfrm>
        <a:off x="0" y="1296079"/>
        <a:ext cx="10080000" cy="647841"/>
      </dsp:txXfrm>
    </dsp:sp>
    <dsp:sp modelId="{EC02E28B-7DFA-4C1E-8B26-C625F31571EF}">
      <dsp:nvSpPr>
        <dsp:cNvPr id="0" name=""/>
        <dsp:cNvSpPr/>
      </dsp:nvSpPr>
      <dsp:spPr>
        <a:xfrm>
          <a:off x="0" y="1943920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CACBE-6DB3-4C31-A4B4-FFC381130BB3}">
      <dsp:nvSpPr>
        <dsp:cNvPr id="0" name=""/>
        <dsp:cNvSpPr/>
      </dsp:nvSpPr>
      <dsp:spPr>
        <a:xfrm>
          <a:off x="0" y="1943920"/>
          <a:ext cx="10080000" cy="64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Qualificazione dell'</a:t>
          </a:r>
          <a:r>
            <a:rPr lang="it-IT" sz="2100" b="1" kern="1200"/>
            <a:t>alfabetizzazione musicale </a:t>
          </a:r>
          <a:r>
            <a:rPr lang="it-IT" sz="2100" kern="1200"/>
            <a:t>(art. 5)</a:t>
          </a:r>
          <a:endParaRPr lang="en-US" sz="2100" kern="1200"/>
        </a:p>
      </dsp:txBody>
      <dsp:txXfrm>
        <a:off x="0" y="1943920"/>
        <a:ext cx="10080000" cy="647841"/>
      </dsp:txXfrm>
    </dsp:sp>
    <dsp:sp modelId="{D82A2D74-60FF-443A-BCFB-0F3F241E58C9}">
      <dsp:nvSpPr>
        <dsp:cNvPr id="0" name=""/>
        <dsp:cNvSpPr/>
      </dsp:nvSpPr>
      <dsp:spPr>
        <a:xfrm>
          <a:off x="0" y="2591762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0E288-25BF-4C78-9627-1CC292A04203}">
      <dsp:nvSpPr>
        <dsp:cNvPr id="0" name=""/>
        <dsp:cNvSpPr/>
      </dsp:nvSpPr>
      <dsp:spPr>
        <a:xfrm>
          <a:off x="0" y="2591762"/>
          <a:ext cx="10080000" cy="64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Investimenti per la qualificazione dell'</a:t>
          </a:r>
          <a:r>
            <a:rPr lang="it-IT" sz="2100" b="1" kern="1200"/>
            <a:t>offerta educativa </a:t>
          </a:r>
          <a:r>
            <a:rPr lang="it-IT" sz="2100" kern="1200"/>
            <a:t>e</a:t>
          </a:r>
          <a:r>
            <a:rPr lang="it-IT" sz="2100" b="1" kern="1200"/>
            <a:t> formativa </a:t>
          </a:r>
          <a:r>
            <a:rPr lang="it-IT" sz="2100" kern="1200"/>
            <a:t>(art. 5 bis)</a:t>
          </a:r>
          <a:endParaRPr lang="en-US" sz="2100" kern="1200"/>
        </a:p>
      </dsp:txBody>
      <dsp:txXfrm>
        <a:off x="0" y="2591762"/>
        <a:ext cx="10080000" cy="647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63517-7133-4B3D-A724-A5F89B534002}">
      <dsp:nvSpPr>
        <dsp:cNvPr id="0" name=""/>
        <dsp:cNvSpPr/>
      </dsp:nvSpPr>
      <dsp:spPr>
        <a:xfrm>
          <a:off x="0" y="483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49B93-5A8E-402E-BB3E-DA2308A0F334}">
      <dsp:nvSpPr>
        <dsp:cNvPr id="0" name=""/>
        <dsp:cNvSpPr/>
      </dsp:nvSpPr>
      <dsp:spPr>
        <a:xfrm>
          <a:off x="0" y="483"/>
          <a:ext cx="10080000" cy="56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/>
            <a:t>SVILUPPO DELLA PRODUZIONE E DELLA DISTRIBUZIONE</a:t>
          </a:r>
          <a:endParaRPr lang="en-US" sz="2400" kern="1200"/>
        </a:p>
      </dsp:txBody>
      <dsp:txXfrm>
        <a:off x="0" y="483"/>
        <a:ext cx="10080000" cy="565576"/>
      </dsp:txXfrm>
    </dsp:sp>
    <dsp:sp modelId="{9B67D590-B672-44C9-8F51-82689FD685A2}">
      <dsp:nvSpPr>
        <dsp:cNvPr id="0" name=""/>
        <dsp:cNvSpPr/>
      </dsp:nvSpPr>
      <dsp:spPr>
        <a:xfrm>
          <a:off x="0" y="566059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F543E-6F9B-4948-BF46-005EC30F8524}">
      <dsp:nvSpPr>
        <dsp:cNvPr id="0" name=""/>
        <dsp:cNvSpPr/>
      </dsp:nvSpPr>
      <dsp:spPr>
        <a:xfrm>
          <a:off x="0" y="566059"/>
          <a:ext cx="10080000" cy="56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Promozione e sviluppo di </a:t>
          </a:r>
          <a:r>
            <a:rPr lang="it-IT" sz="2000" b="1" kern="1200"/>
            <a:t>nuove competenze </a:t>
          </a:r>
          <a:r>
            <a:rPr lang="it-IT" sz="2000" kern="1200"/>
            <a:t>(art. 6)</a:t>
          </a:r>
          <a:endParaRPr lang="en-US" sz="2000" kern="1200"/>
        </a:p>
      </dsp:txBody>
      <dsp:txXfrm>
        <a:off x="0" y="566059"/>
        <a:ext cx="10080000" cy="565576"/>
      </dsp:txXfrm>
    </dsp:sp>
    <dsp:sp modelId="{D0D63F43-9EC6-4491-B5CF-FA521BC4CF8E}">
      <dsp:nvSpPr>
        <dsp:cNvPr id="0" name=""/>
        <dsp:cNvSpPr/>
      </dsp:nvSpPr>
      <dsp:spPr>
        <a:xfrm>
          <a:off x="0" y="1131635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8E88C6-4AD1-4954-A313-8BC677B4F56B}">
      <dsp:nvSpPr>
        <dsp:cNvPr id="0" name=""/>
        <dsp:cNvSpPr/>
      </dsp:nvSpPr>
      <dsp:spPr>
        <a:xfrm>
          <a:off x="0" y="1131635"/>
          <a:ext cx="10080000" cy="56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Sviluppo delle </a:t>
          </a:r>
          <a:r>
            <a:rPr lang="it-IT" sz="2000" b="1" kern="1200"/>
            <a:t>capacità</a:t>
          </a:r>
          <a:r>
            <a:rPr lang="it-IT" sz="2000" kern="1200"/>
            <a:t> e delle </a:t>
          </a:r>
          <a:r>
            <a:rPr lang="it-IT" sz="2000" b="1" kern="1200"/>
            <a:t>attività</a:t>
          </a:r>
          <a:r>
            <a:rPr lang="it-IT" sz="2000" kern="1200"/>
            <a:t> </a:t>
          </a:r>
          <a:r>
            <a:rPr lang="it-IT" sz="2000" b="1" kern="1200"/>
            <a:t>imprenditoriali </a:t>
          </a:r>
          <a:r>
            <a:rPr lang="it-IT" sz="2000" kern="1200"/>
            <a:t>(art. 7)</a:t>
          </a:r>
          <a:endParaRPr lang="en-US" sz="2000" kern="1200"/>
        </a:p>
      </dsp:txBody>
      <dsp:txXfrm>
        <a:off x="0" y="1131635"/>
        <a:ext cx="10080000" cy="565576"/>
      </dsp:txXfrm>
    </dsp:sp>
    <dsp:sp modelId="{689DD29A-AEFC-4D9B-BB28-C15F6CB8E3F2}">
      <dsp:nvSpPr>
        <dsp:cNvPr id="0" name=""/>
        <dsp:cNvSpPr/>
      </dsp:nvSpPr>
      <dsp:spPr>
        <a:xfrm>
          <a:off x="0" y="1697211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058C5-6B0A-47EC-BA6B-981BC3615591}">
      <dsp:nvSpPr>
        <dsp:cNvPr id="0" name=""/>
        <dsp:cNvSpPr/>
      </dsp:nvSpPr>
      <dsp:spPr>
        <a:xfrm>
          <a:off x="0" y="1697211"/>
          <a:ext cx="10080000" cy="56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Produzione e fruizione della </a:t>
          </a:r>
          <a:r>
            <a:rPr lang="it-IT" sz="2000" b="1" kern="1200"/>
            <a:t>musica contemporanea originale dal vivo </a:t>
          </a:r>
          <a:r>
            <a:rPr lang="it-IT" sz="2000" kern="1200"/>
            <a:t>(art. 8)</a:t>
          </a:r>
          <a:endParaRPr lang="en-US" sz="2000" kern="1200"/>
        </a:p>
      </dsp:txBody>
      <dsp:txXfrm>
        <a:off x="0" y="1697211"/>
        <a:ext cx="10080000" cy="565576"/>
      </dsp:txXfrm>
    </dsp:sp>
    <dsp:sp modelId="{C32C71CB-2BCF-4BBB-A938-99CA2E45A922}">
      <dsp:nvSpPr>
        <dsp:cNvPr id="0" name=""/>
        <dsp:cNvSpPr/>
      </dsp:nvSpPr>
      <dsp:spPr>
        <a:xfrm>
          <a:off x="0" y="2262788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498CF-5E69-466A-9386-9B0291DE4C0A}">
      <dsp:nvSpPr>
        <dsp:cNvPr id="0" name=""/>
        <dsp:cNvSpPr/>
      </dsp:nvSpPr>
      <dsp:spPr>
        <a:xfrm>
          <a:off x="0" y="2262788"/>
          <a:ext cx="10080000" cy="56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Sostegno ai </a:t>
          </a:r>
          <a:r>
            <a:rPr lang="it-IT" sz="2000" b="1" kern="1200"/>
            <a:t>locali di musica dal vivo </a:t>
          </a:r>
          <a:r>
            <a:rPr lang="it-IT" sz="2000" kern="1200"/>
            <a:t>(art. 8 bis)</a:t>
          </a:r>
          <a:endParaRPr lang="en-US" sz="2000" kern="1200"/>
        </a:p>
      </dsp:txBody>
      <dsp:txXfrm>
        <a:off x="0" y="2262788"/>
        <a:ext cx="10080000" cy="565576"/>
      </dsp:txXfrm>
    </dsp:sp>
    <dsp:sp modelId="{311F09AE-0067-4E3F-A291-978EF88F94F3}">
      <dsp:nvSpPr>
        <dsp:cNvPr id="0" name=""/>
        <dsp:cNvSpPr/>
      </dsp:nvSpPr>
      <dsp:spPr>
        <a:xfrm>
          <a:off x="0" y="2828364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986A4-752C-4C5C-85CD-312BF7CBB977}">
      <dsp:nvSpPr>
        <dsp:cNvPr id="0" name=""/>
        <dsp:cNvSpPr/>
      </dsp:nvSpPr>
      <dsp:spPr>
        <a:xfrm>
          <a:off x="0" y="2828364"/>
          <a:ext cx="10080000" cy="56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Elenco dei </a:t>
          </a:r>
          <a:r>
            <a:rPr lang="it-IT" sz="2000" b="1" kern="1200"/>
            <a:t>locali di musica dal vivo</a:t>
          </a:r>
          <a:r>
            <a:rPr lang="it-IT" sz="2000" kern="1200"/>
            <a:t> (art. 8 ter)</a:t>
          </a:r>
          <a:endParaRPr lang="en-US" sz="2000" kern="1200"/>
        </a:p>
      </dsp:txBody>
      <dsp:txXfrm>
        <a:off x="0" y="2828364"/>
        <a:ext cx="10080000" cy="565576"/>
      </dsp:txXfrm>
    </dsp:sp>
    <dsp:sp modelId="{E6EC7C32-80E4-4308-B596-F324B2DC9129}">
      <dsp:nvSpPr>
        <dsp:cNvPr id="0" name=""/>
        <dsp:cNvSpPr/>
      </dsp:nvSpPr>
      <dsp:spPr>
        <a:xfrm>
          <a:off x="0" y="3393940"/>
          <a:ext cx="1008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4EC86-3773-42EE-8AB8-31CCD125667F}">
      <dsp:nvSpPr>
        <dsp:cNvPr id="0" name=""/>
        <dsp:cNvSpPr/>
      </dsp:nvSpPr>
      <dsp:spPr>
        <a:xfrm>
          <a:off x="0" y="3393940"/>
          <a:ext cx="10080000" cy="565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Emilia-Romagna music </a:t>
          </a:r>
          <a:r>
            <a:rPr lang="it-IT" sz="2000" b="1" kern="1200" err="1"/>
            <a:t>commission</a:t>
          </a:r>
          <a:r>
            <a:rPr lang="it-IT" sz="2000" b="1" kern="1200"/>
            <a:t> </a:t>
          </a:r>
          <a:r>
            <a:rPr lang="it-IT" sz="2000" kern="1200"/>
            <a:t>e attività dirette della Regione (art. 9)</a:t>
          </a:r>
          <a:endParaRPr lang="en-US" sz="2000" kern="1200"/>
        </a:p>
      </dsp:txBody>
      <dsp:txXfrm>
        <a:off x="0" y="3393940"/>
        <a:ext cx="10080000" cy="565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485AD-7A3F-4616-AD94-33AE729DFF4A}">
      <dsp:nvSpPr>
        <dsp:cNvPr id="0" name=""/>
        <dsp:cNvSpPr/>
      </dsp:nvSpPr>
      <dsp:spPr>
        <a:xfrm>
          <a:off x="1230" y="200790"/>
          <a:ext cx="4318945" cy="2742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EB45A-21F8-403E-91A7-716B66C1E944}">
      <dsp:nvSpPr>
        <dsp:cNvPr id="0" name=""/>
        <dsp:cNvSpPr/>
      </dsp:nvSpPr>
      <dsp:spPr>
        <a:xfrm>
          <a:off x="481113" y="656679"/>
          <a:ext cx="4318945" cy="2742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chemeClr val="bg2"/>
              </a:solidFill>
            </a:rPr>
            <a:t>Negli anni scolastici </a:t>
          </a:r>
          <a:r>
            <a:rPr lang="it-IT" sz="2000" b="1" kern="1200">
              <a:solidFill>
                <a:schemeClr val="bg2"/>
              </a:solidFill>
            </a:rPr>
            <a:t>2018/2019 - 2020/2021</a:t>
          </a:r>
          <a:r>
            <a:rPr lang="it-IT" sz="2000" kern="1200">
              <a:solidFill>
                <a:schemeClr val="bg2"/>
              </a:solidFill>
            </a:rPr>
            <a:t> sono stati approvati </a:t>
          </a:r>
          <a:r>
            <a:rPr lang="it-IT" sz="2000" b="1" kern="1200">
              <a:solidFill>
                <a:schemeClr val="bg2"/>
              </a:solidFill>
            </a:rPr>
            <a:t>68 progetti </a:t>
          </a:r>
          <a:r>
            <a:rPr lang="it-IT" sz="2000" kern="1200">
              <a:solidFill>
                <a:schemeClr val="bg2"/>
              </a:solidFill>
            </a:rPr>
            <a:t>per un </a:t>
          </a:r>
          <a:r>
            <a:rPr lang="it-IT" sz="2000" b="0" kern="1200">
              <a:solidFill>
                <a:schemeClr val="bg2"/>
              </a:solidFill>
            </a:rPr>
            <a:t>investimento</a:t>
          </a:r>
          <a:r>
            <a:rPr lang="it-IT" sz="2000" kern="1200">
              <a:solidFill>
                <a:schemeClr val="bg2"/>
              </a:solidFill>
            </a:rPr>
            <a:t> complessivo pari a circa</a:t>
          </a:r>
          <a:r>
            <a:rPr lang="it-IT" sz="2000" b="1" kern="1200">
              <a:solidFill>
                <a:schemeClr val="bg2"/>
              </a:solidFill>
            </a:rPr>
            <a:t> 4 milioni di euro</a:t>
          </a:r>
          <a:r>
            <a:rPr lang="it-IT" sz="2000" b="0" kern="1200">
              <a:solidFill>
                <a:schemeClr val="bg2"/>
              </a:solidFill>
            </a:rPr>
            <a:t>.</a:t>
          </a:r>
          <a:endParaRPr lang="en-US" sz="2000" b="0" kern="1200">
            <a:solidFill>
              <a:schemeClr val="bg2"/>
            </a:solidFill>
          </a:endParaRPr>
        </a:p>
      </dsp:txBody>
      <dsp:txXfrm>
        <a:off x="561439" y="737005"/>
        <a:ext cx="4158293" cy="2581878"/>
      </dsp:txXfrm>
    </dsp:sp>
    <dsp:sp modelId="{0787EE40-09B9-434A-BA57-303E688E4CB1}">
      <dsp:nvSpPr>
        <dsp:cNvPr id="0" name=""/>
        <dsp:cNvSpPr/>
      </dsp:nvSpPr>
      <dsp:spPr>
        <a:xfrm>
          <a:off x="5279941" y="200790"/>
          <a:ext cx="4318945" cy="2742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9AEFF-4206-49E1-AB3F-6D6D6A3F4694}">
      <dsp:nvSpPr>
        <dsp:cNvPr id="0" name=""/>
        <dsp:cNvSpPr/>
      </dsp:nvSpPr>
      <dsp:spPr>
        <a:xfrm>
          <a:off x="5759824" y="656679"/>
          <a:ext cx="4318945" cy="27425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solidFill>
                <a:schemeClr val="bg2"/>
              </a:solidFill>
            </a:rPr>
            <a:t>Negli anni scolastici </a:t>
          </a:r>
          <a:r>
            <a:rPr lang="it-IT" sz="2000" b="1" kern="1200">
              <a:solidFill>
                <a:schemeClr val="bg2"/>
              </a:solidFill>
            </a:rPr>
            <a:t>2021/2022 - 2023/2024 </a:t>
          </a:r>
          <a:r>
            <a:rPr lang="it-IT" sz="2000" b="0" kern="1200">
              <a:solidFill>
                <a:schemeClr val="bg2"/>
              </a:solidFill>
            </a:rPr>
            <a:t>sono stati approvati </a:t>
          </a:r>
          <a:r>
            <a:rPr lang="it-IT" sz="2000" b="1" kern="1200">
              <a:solidFill>
                <a:schemeClr val="bg2"/>
              </a:solidFill>
            </a:rPr>
            <a:t>80 progetti </a:t>
          </a:r>
          <a:r>
            <a:rPr lang="it-IT" sz="2000" kern="1200">
              <a:solidFill>
                <a:schemeClr val="bg2"/>
              </a:solidFill>
            </a:rPr>
            <a:t>per un investimento complessivo pari a </a:t>
          </a:r>
          <a:r>
            <a:rPr lang="it-IT" sz="2000" b="1" kern="1200">
              <a:solidFill>
                <a:schemeClr val="bg2"/>
              </a:solidFill>
            </a:rPr>
            <a:t>oltre 5 milioni di euro</a:t>
          </a:r>
          <a:r>
            <a:rPr lang="it-IT" sz="2000" b="0" kern="1200">
              <a:solidFill>
                <a:schemeClr val="bg2"/>
              </a:solidFill>
            </a:rPr>
            <a:t>.</a:t>
          </a:r>
        </a:p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1" kern="1200">
              <a:solidFill>
                <a:schemeClr val="bg2"/>
              </a:solidFill>
            </a:rPr>
            <a:t>(in parte a valere sul Programma Regionale FSE+ 2021/2027)</a:t>
          </a:r>
          <a:endParaRPr lang="en-US" sz="1600" b="0" i="0" kern="1200">
            <a:solidFill>
              <a:schemeClr val="bg2"/>
            </a:solidFill>
          </a:endParaRPr>
        </a:p>
      </dsp:txBody>
      <dsp:txXfrm>
        <a:off x="5840150" y="737005"/>
        <a:ext cx="4158293" cy="2581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DEAA8-2988-4593-B6F8-890D2369CDBD}">
      <dsp:nvSpPr>
        <dsp:cNvPr id="0" name=""/>
        <dsp:cNvSpPr/>
      </dsp:nvSpPr>
      <dsp:spPr>
        <a:xfrm>
          <a:off x="8042" y="455375"/>
          <a:ext cx="2794042" cy="1079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>
              <a:solidFill>
                <a:schemeClr val="tx2"/>
              </a:solidFill>
            </a:rPr>
            <a:t>Anno scolastico </a:t>
          </a:r>
          <a:r>
            <a:rPr lang="it-IT" sz="2800" kern="1200">
              <a:solidFill>
                <a:schemeClr val="tx2"/>
              </a:solidFill>
            </a:rPr>
            <a:t>2018/2019</a:t>
          </a:r>
        </a:p>
      </dsp:txBody>
      <dsp:txXfrm>
        <a:off x="39674" y="487007"/>
        <a:ext cx="2730778" cy="1016731"/>
      </dsp:txXfrm>
    </dsp:sp>
    <dsp:sp modelId="{C1C96D95-09AE-479B-BCE2-5C8E21741240}">
      <dsp:nvSpPr>
        <dsp:cNvPr id="0" name=""/>
        <dsp:cNvSpPr/>
      </dsp:nvSpPr>
      <dsp:spPr>
        <a:xfrm>
          <a:off x="287446" y="1535370"/>
          <a:ext cx="279404" cy="1073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3010"/>
              </a:lnTo>
              <a:lnTo>
                <a:pt x="279404" y="107301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591F9-90EA-4A24-90D9-9BC8E8FE520F}">
      <dsp:nvSpPr>
        <dsp:cNvPr id="0" name=""/>
        <dsp:cNvSpPr/>
      </dsp:nvSpPr>
      <dsp:spPr>
        <a:xfrm>
          <a:off x="566850" y="1884626"/>
          <a:ext cx="2339999" cy="1447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>
              <a:solidFill>
                <a:schemeClr val="bg2"/>
              </a:solidFill>
            </a:rPr>
            <a:t>161</a:t>
          </a:r>
          <a:r>
            <a:rPr lang="it-IT" sz="2800" kern="1200">
              <a:solidFill>
                <a:schemeClr val="bg2"/>
              </a:solidFill>
            </a:rPr>
            <a:t> scuole di musica riconosciute</a:t>
          </a:r>
        </a:p>
      </dsp:txBody>
      <dsp:txXfrm>
        <a:off x="609246" y="1927022"/>
        <a:ext cx="2255207" cy="1362717"/>
      </dsp:txXfrm>
    </dsp:sp>
    <dsp:sp modelId="{54A53F4A-E9E2-409D-B63D-948B2AED096B}">
      <dsp:nvSpPr>
        <dsp:cNvPr id="0" name=""/>
        <dsp:cNvSpPr/>
      </dsp:nvSpPr>
      <dsp:spPr>
        <a:xfrm>
          <a:off x="3500595" y="455375"/>
          <a:ext cx="2794042" cy="1079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Anno scolastico </a:t>
          </a:r>
          <a:r>
            <a:rPr lang="it-IT" sz="2800" kern="1200"/>
            <a:t>2019/2020</a:t>
          </a:r>
        </a:p>
      </dsp:txBody>
      <dsp:txXfrm>
        <a:off x="3532227" y="487007"/>
        <a:ext cx="2730778" cy="1016731"/>
      </dsp:txXfrm>
    </dsp:sp>
    <dsp:sp modelId="{75C8933C-5594-4062-A978-2D36D2D97A15}">
      <dsp:nvSpPr>
        <dsp:cNvPr id="0" name=""/>
        <dsp:cNvSpPr/>
      </dsp:nvSpPr>
      <dsp:spPr>
        <a:xfrm>
          <a:off x="3780000" y="1535370"/>
          <a:ext cx="279404" cy="1249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9258"/>
              </a:lnTo>
              <a:lnTo>
                <a:pt x="279404" y="124925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FC006-85CA-477A-A0AC-0D16A1F45B97}">
      <dsp:nvSpPr>
        <dsp:cNvPr id="0" name=""/>
        <dsp:cNvSpPr/>
      </dsp:nvSpPr>
      <dsp:spPr>
        <a:xfrm>
          <a:off x="4059404" y="1884626"/>
          <a:ext cx="2339999" cy="18000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>
              <a:solidFill>
                <a:schemeClr val="bg2"/>
              </a:solidFill>
            </a:rPr>
            <a:t>163</a:t>
          </a:r>
          <a:r>
            <a:rPr lang="it-IT" sz="2800" kern="1200">
              <a:solidFill>
                <a:schemeClr val="bg2"/>
              </a:solidFill>
            </a:rPr>
            <a:t> scuole di musica riconosciute</a:t>
          </a:r>
        </a:p>
      </dsp:txBody>
      <dsp:txXfrm>
        <a:off x="4112124" y="1937346"/>
        <a:ext cx="2234559" cy="1694566"/>
      </dsp:txXfrm>
    </dsp:sp>
    <dsp:sp modelId="{C3EF5825-9B63-4936-B84B-904F01D166C9}">
      <dsp:nvSpPr>
        <dsp:cNvPr id="0" name=""/>
        <dsp:cNvSpPr/>
      </dsp:nvSpPr>
      <dsp:spPr>
        <a:xfrm>
          <a:off x="6993149" y="455375"/>
          <a:ext cx="2794042" cy="1079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Anno scolastico </a:t>
          </a:r>
          <a:r>
            <a:rPr lang="it-IT" sz="2800" kern="1200"/>
            <a:t>2020/2021</a:t>
          </a:r>
        </a:p>
      </dsp:txBody>
      <dsp:txXfrm>
        <a:off x="7024781" y="487007"/>
        <a:ext cx="2730778" cy="1016731"/>
      </dsp:txXfrm>
    </dsp:sp>
    <dsp:sp modelId="{A2C79A28-108E-4367-BF69-337B7507F90E}">
      <dsp:nvSpPr>
        <dsp:cNvPr id="0" name=""/>
        <dsp:cNvSpPr/>
      </dsp:nvSpPr>
      <dsp:spPr>
        <a:xfrm>
          <a:off x="7272553" y="1535370"/>
          <a:ext cx="279404" cy="1339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9254"/>
              </a:lnTo>
              <a:lnTo>
                <a:pt x="279404" y="133925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EAF3C-D430-4D8B-8703-2EC451570013}">
      <dsp:nvSpPr>
        <dsp:cNvPr id="0" name=""/>
        <dsp:cNvSpPr/>
      </dsp:nvSpPr>
      <dsp:spPr>
        <a:xfrm>
          <a:off x="7551958" y="1884626"/>
          <a:ext cx="2339999" cy="1979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>
              <a:solidFill>
                <a:schemeClr val="bg2"/>
              </a:solidFill>
            </a:rPr>
            <a:t>183</a:t>
          </a:r>
          <a:r>
            <a:rPr lang="it-IT" sz="2800" kern="1200">
              <a:solidFill>
                <a:schemeClr val="bg2"/>
              </a:solidFill>
            </a:rPr>
            <a:t> scuole di musica riconosciute</a:t>
          </a:r>
        </a:p>
      </dsp:txBody>
      <dsp:txXfrm>
        <a:off x="7609950" y="1942618"/>
        <a:ext cx="2224015" cy="18640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DEAA8-2988-4593-B6F8-890D2369CDBD}">
      <dsp:nvSpPr>
        <dsp:cNvPr id="0" name=""/>
        <dsp:cNvSpPr/>
      </dsp:nvSpPr>
      <dsp:spPr>
        <a:xfrm>
          <a:off x="3973" y="450059"/>
          <a:ext cx="2794042" cy="1083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Anno scolastico </a:t>
          </a:r>
          <a:r>
            <a:rPr lang="it-IT" sz="2800" kern="1200"/>
            <a:t>2021/2022</a:t>
          </a:r>
        </a:p>
      </dsp:txBody>
      <dsp:txXfrm>
        <a:off x="35715" y="481801"/>
        <a:ext cx="2730558" cy="1020269"/>
      </dsp:txXfrm>
    </dsp:sp>
    <dsp:sp modelId="{C1C96D95-09AE-479B-BCE2-5C8E21741240}">
      <dsp:nvSpPr>
        <dsp:cNvPr id="0" name=""/>
        <dsp:cNvSpPr/>
      </dsp:nvSpPr>
      <dsp:spPr>
        <a:xfrm>
          <a:off x="283378" y="1533813"/>
          <a:ext cx="279404" cy="107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1752"/>
              </a:lnTo>
              <a:lnTo>
                <a:pt x="279404" y="107175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591F9-90EA-4A24-90D9-9BC8E8FE520F}">
      <dsp:nvSpPr>
        <dsp:cNvPr id="0" name=""/>
        <dsp:cNvSpPr/>
      </dsp:nvSpPr>
      <dsp:spPr>
        <a:xfrm>
          <a:off x="562782" y="1883068"/>
          <a:ext cx="2348136" cy="14449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>
              <a:solidFill>
                <a:schemeClr val="bg2"/>
              </a:solidFill>
            </a:rPr>
            <a:t>197</a:t>
          </a:r>
          <a:r>
            <a:rPr lang="it-IT" sz="2800" kern="1200">
              <a:solidFill>
                <a:schemeClr val="bg2"/>
              </a:solidFill>
            </a:rPr>
            <a:t> scuole di musica riconosciute</a:t>
          </a:r>
        </a:p>
      </dsp:txBody>
      <dsp:txXfrm>
        <a:off x="605104" y="1925390"/>
        <a:ext cx="2263492" cy="1360351"/>
      </dsp:txXfrm>
    </dsp:sp>
    <dsp:sp modelId="{54A53F4A-E9E2-409D-B63D-948B2AED096B}">
      <dsp:nvSpPr>
        <dsp:cNvPr id="0" name=""/>
        <dsp:cNvSpPr/>
      </dsp:nvSpPr>
      <dsp:spPr>
        <a:xfrm>
          <a:off x="3496527" y="450059"/>
          <a:ext cx="2794042" cy="1083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Anno scolastico </a:t>
          </a:r>
          <a:r>
            <a:rPr lang="it-IT" sz="2800" kern="1200"/>
            <a:t>2022/2023</a:t>
          </a:r>
        </a:p>
      </dsp:txBody>
      <dsp:txXfrm>
        <a:off x="3528269" y="481801"/>
        <a:ext cx="2730558" cy="1020269"/>
      </dsp:txXfrm>
    </dsp:sp>
    <dsp:sp modelId="{75C8933C-5594-4062-A978-2D36D2D97A15}">
      <dsp:nvSpPr>
        <dsp:cNvPr id="0" name=""/>
        <dsp:cNvSpPr/>
      </dsp:nvSpPr>
      <dsp:spPr>
        <a:xfrm>
          <a:off x="3775931" y="1533813"/>
          <a:ext cx="279404" cy="1252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380"/>
              </a:lnTo>
              <a:lnTo>
                <a:pt x="279404" y="125238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FC006-85CA-477A-A0AC-0D16A1F45B97}">
      <dsp:nvSpPr>
        <dsp:cNvPr id="0" name=""/>
        <dsp:cNvSpPr/>
      </dsp:nvSpPr>
      <dsp:spPr>
        <a:xfrm>
          <a:off x="4055336" y="1883068"/>
          <a:ext cx="2348136" cy="1806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>
              <a:solidFill>
                <a:schemeClr val="bg2"/>
              </a:solidFill>
            </a:rPr>
            <a:t>198</a:t>
          </a:r>
          <a:r>
            <a:rPr lang="it-IT" sz="2800" kern="1200">
              <a:solidFill>
                <a:schemeClr val="bg2"/>
              </a:solidFill>
            </a:rPr>
            <a:t> scuole di musica riconosciute</a:t>
          </a:r>
        </a:p>
      </dsp:txBody>
      <dsp:txXfrm>
        <a:off x="4108239" y="1935971"/>
        <a:ext cx="2242330" cy="1700444"/>
      </dsp:txXfrm>
    </dsp:sp>
    <dsp:sp modelId="{C3EF5825-9B63-4936-B84B-904F01D166C9}">
      <dsp:nvSpPr>
        <dsp:cNvPr id="0" name=""/>
        <dsp:cNvSpPr/>
      </dsp:nvSpPr>
      <dsp:spPr>
        <a:xfrm>
          <a:off x="6989081" y="450059"/>
          <a:ext cx="2794042" cy="1083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Anno scolastico </a:t>
          </a:r>
          <a:r>
            <a:rPr lang="it-IT" sz="2800" kern="1200"/>
            <a:t>2023/2024</a:t>
          </a:r>
        </a:p>
      </dsp:txBody>
      <dsp:txXfrm>
        <a:off x="7020823" y="481801"/>
        <a:ext cx="2730558" cy="1020269"/>
      </dsp:txXfrm>
    </dsp:sp>
    <dsp:sp modelId="{A2C79A28-108E-4367-BF69-337B7507F90E}">
      <dsp:nvSpPr>
        <dsp:cNvPr id="0" name=""/>
        <dsp:cNvSpPr/>
      </dsp:nvSpPr>
      <dsp:spPr>
        <a:xfrm>
          <a:off x="7268485" y="1533813"/>
          <a:ext cx="279404" cy="1342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691"/>
              </a:lnTo>
              <a:lnTo>
                <a:pt x="279404" y="134269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EAF3C-D430-4D8B-8703-2EC451570013}">
      <dsp:nvSpPr>
        <dsp:cNvPr id="0" name=""/>
        <dsp:cNvSpPr/>
      </dsp:nvSpPr>
      <dsp:spPr>
        <a:xfrm>
          <a:off x="7547889" y="1883068"/>
          <a:ext cx="2348136" cy="1986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>
              <a:solidFill>
                <a:schemeClr val="bg2"/>
              </a:solidFill>
            </a:rPr>
            <a:t>205</a:t>
          </a:r>
          <a:r>
            <a:rPr lang="it-IT" sz="2800" kern="1200">
              <a:solidFill>
                <a:schemeClr val="bg2"/>
              </a:solidFill>
            </a:rPr>
            <a:t> scuole di musica riconosciute</a:t>
          </a:r>
        </a:p>
      </dsp:txBody>
      <dsp:txXfrm>
        <a:off x="7606082" y="1941261"/>
        <a:ext cx="2231750" cy="18704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9CEC1-07BE-4F12-A9EC-F8363B832608}">
      <dsp:nvSpPr>
        <dsp:cNvPr id="0" name=""/>
        <dsp:cNvSpPr/>
      </dsp:nvSpPr>
      <dsp:spPr>
        <a:xfrm>
          <a:off x="0" y="498778"/>
          <a:ext cx="6400800" cy="4476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6773" tIns="1020572" rIns="496773" bIns="99568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Char char="•"/>
          </a:pPr>
          <a:endParaRPr lang="it-IT" sz="1600" b="0" kern="1200">
            <a:solidFill>
              <a:schemeClr val="bg2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FontTx/>
            <a:buChar char="►"/>
          </a:pPr>
          <a:r>
            <a:rPr lang="it-IT" sz="1600" b="1" kern="1200">
              <a:solidFill>
                <a:schemeClr val="bg2"/>
              </a:solidFill>
            </a:rPr>
            <a:t> </a:t>
          </a:r>
          <a:r>
            <a:rPr lang="it-IT" sz="1600" kern="1200">
              <a:solidFill>
                <a:schemeClr val="bg2"/>
              </a:solidFill>
            </a:rPr>
            <a:t>qualificare e incentivare le </a:t>
          </a:r>
          <a:r>
            <a:rPr lang="it-IT" sz="1600" b="1" kern="1200">
              <a:solidFill>
                <a:schemeClr val="bg2"/>
              </a:solidFill>
            </a:rPr>
            <a:t>attività di alfabetizzazione musicale</a:t>
          </a:r>
          <a:r>
            <a:rPr lang="it-IT" sz="1600" b="0" kern="1200">
              <a:solidFill>
                <a:schemeClr val="bg2"/>
              </a:solidFill>
            </a:rPr>
            <a:t>, incluso l’insegnamento dello strumento, di </a:t>
          </a:r>
          <a:r>
            <a:rPr lang="it-IT" sz="1600" b="1" kern="1200">
              <a:solidFill>
                <a:schemeClr val="bg2"/>
              </a:solidFill>
            </a:rPr>
            <a:t>educazione all’ascolto </a:t>
          </a:r>
          <a:r>
            <a:rPr lang="it-IT" sz="1600" b="0" kern="1200">
              <a:solidFill>
                <a:schemeClr val="bg2"/>
              </a:solidFill>
            </a:rPr>
            <a:t>con carattere di </a:t>
          </a:r>
          <a:r>
            <a:rPr lang="it-IT" sz="1600" b="1" kern="1200">
              <a:solidFill>
                <a:schemeClr val="bg2"/>
              </a:solidFill>
            </a:rPr>
            <a:t>inclusività</a:t>
          </a:r>
          <a:r>
            <a:rPr lang="it-IT" sz="1600" b="0" kern="1200">
              <a:solidFill>
                <a:schemeClr val="bg2"/>
              </a:solidFill>
            </a:rPr>
            <a:t>;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Font typeface="Wingdings" panose="05000000000000000000" pitchFamily="2" charset="2"/>
            <a:buChar char="v"/>
          </a:pPr>
          <a:r>
            <a:rPr lang="it-IT" sz="1400" kern="1200">
              <a:solidFill>
                <a:schemeClr val="bg2"/>
              </a:solidFill>
            </a:rPr>
            <a:t> </a:t>
          </a:r>
          <a:r>
            <a:rPr lang="it-IT" sz="1200" kern="1200">
              <a:solidFill>
                <a:schemeClr val="bg2"/>
              </a:solidFill>
            </a:rPr>
            <a:t>progetti di </a:t>
          </a:r>
          <a:r>
            <a:rPr lang="it-IT" sz="1200" b="1" kern="1200">
              <a:solidFill>
                <a:schemeClr val="bg2"/>
              </a:solidFill>
            </a:rPr>
            <a:t>formazione </a:t>
          </a:r>
          <a:r>
            <a:rPr lang="it-IT" sz="1200" b="0" kern="1200">
              <a:solidFill>
                <a:schemeClr val="bg2"/>
              </a:solidFill>
            </a:rPr>
            <a:t>e/o </a:t>
          </a:r>
          <a:r>
            <a:rPr lang="it-IT" sz="1200" b="1" kern="1200">
              <a:solidFill>
                <a:schemeClr val="bg2"/>
              </a:solidFill>
            </a:rPr>
            <a:t>aggiornamento </a:t>
          </a:r>
          <a:r>
            <a:rPr lang="it-IT" sz="1200" kern="1200">
              <a:solidFill>
                <a:schemeClr val="bg2"/>
              </a:solidFill>
            </a:rPr>
            <a:t>degli </a:t>
          </a:r>
          <a:r>
            <a:rPr lang="it-IT" sz="1200" b="1" kern="1200">
              <a:solidFill>
                <a:schemeClr val="bg2"/>
              </a:solidFill>
            </a:rPr>
            <a:t>insegnanti</a:t>
          </a:r>
          <a:r>
            <a:rPr lang="it-IT" sz="1200" kern="1200">
              <a:solidFill>
                <a:schemeClr val="bg2"/>
              </a:solidFill>
            </a:rPr>
            <a:t> delle scuole di musica, delle bande e dei cori, </a:t>
          </a:r>
          <a:r>
            <a:rPr lang="it-IT" sz="1200" b="0" kern="1200">
              <a:solidFill>
                <a:schemeClr val="bg2"/>
              </a:solidFill>
            </a:rPr>
            <a:t>mirati in particolare all'</a:t>
          </a:r>
          <a:r>
            <a:rPr lang="it-IT" sz="1200" b="1" kern="1200">
              <a:solidFill>
                <a:schemeClr val="bg2"/>
              </a:solidFill>
            </a:rPr>
            <a:t>inclusione</a:t>
          </a:r>
          <a:r>
            <a:rPr lang="it-IT" sz="1200" b="0" kern="1200">
              <a:solidFill>
                <a:schemeClr val="bg2"/>
              </a:solidFill>
            </a:rPr>
            <a:t> di </a:t>
          </a:r>
          <a:r>
            <a:rPr lang="it-IT" sz="1200" b="1" kern="1200">
              <a:solidFill>
                <a:schemeClr val="bg2"/>
              </a:solidFill>
            </a:rPr>
            <a:t>alunni con disabilità </a:t>
          </a:r>
          <a:r>
            <a:rPr lang="it-IT" sz="1200" b="0" kern="1200">
              <a:solidFill>
                <a:schemeClr val="bg2"/>
              </a:solidFill>
            </a:rPr>
            <a:t>e all'</a:t>
          </a:r>
          <a:r>
            <a:rPr lang="it-IT" sz="1200" b="1" kern="1200">
              <a:solidFill>
                <a:schemeClr val="bg2"/>
              </a:solidFill>
            </a:rPr>
            <a:t>educazione all'ascolto </a:t>
          </a:r>
          <a:r>
            <a:rPr lang="it-IT" sz="1200" kern="1200">
              <a:solidFill>
                <a:schemeClr val="bg2"/>
              </a:solidFill>
            </a:rPr>
            <a:t> (c.d. </a:t>
          </a:r>
          <a:r>
            <a:rPr lang="it-IT" sz="1200" b="1" kern="1200">
              <a:solidFill>
                <a:schemeClr val="bg2"/>
              </a:solidFill>
            </a:rPr>
            <a:t>azioni di sistema</a:t>
          </a:r>
          <a:r>
            <a:rPr lang="it-IT" sz="1200" kern="1200">
              <a:solidFill>
                <a:schemeClr val="bg2"/>
              </a:solidFill>
            </a:rPr>
            <a:t>);</a:t>
          </a:r>
          <a:endParaRPr lang="it-IT" sz="1200" b="0" kern="1200">
            <a:solidFill>
              <a:schemeClr val="bg2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FontTx/>
            <a:buChar char="►"/>
          </a:pPr>
          <a:endParaRPr lang="it-IT" sz="1600" b="0" kern="1200">
            <a:solidFill>
              <a:schemeClr val="bg2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FontTx/>
            <a:buChar char="►"/>
          </a:pPr>
          <a:r>
            <a:rPr lang="it-IT" sz="1600" kern="1200">
              <a:solidFill>
                <a:schemeClr val="bg2"/>
              </a:solidFill>
            </a:rPr>
            <a:t>assicurare </a:t>
          </a:r>
          <a:r>
            <a:rPr lang="it-IT" sz="1600" b="1" kern="1200">
              <a:solidFill>
                <a:schemeClr val="bg2"/>
              </a:solidFill>
            </a:rPr>
            <a:t>opportunità</a:t>
          </a:r>
          <a:r>
            <a:rPr lang="it-IT" sz="1600" kern="1200">
              <a:solidFill>
                <a:schemeClr val="bg2"/>
              </a:solidFill>
            </a:rPr>
            <a:t> per i </a:t>
          </a:r>
          <a:r>
            <a:rPr lang="it-IT" sz="1600" b="1" kern="1200">
              <a:solidFill>
                <a:schemeClr val="bg2"/>
              </a:solidFill>
            </a:rPr>
            <a:t>giovani</a:t>
          </a:r>
          <a:r>
            <a:rPr lang="it-IT" sz="1600" kern="1200">
              <a:solidFill>
                <a:schemeClr val="bg2"/>
              </a:solidFill>
            </a:rPr>
            <a:t> coinvolti nella formazione di musica di base d’insieme di partecipare a </a:t>
          </a:r>
          <a:r>
            <a:rPr lang="it-IT" sz="1600" b="1" kern="1200">
              <a:solidFill>
                <a:schemeClr val="bg2"/>
              </a:solidFill>
            </a:rPr>
            <a:t>esperienze performative regionali, nazionali e internazionali</a:t>
          </a:r>
          <a:r>
            <a:rPr lang="it-IT" sz="1600" b="0" kern="1200">
              <a:solidFill>
                <a:schemeClr val="bg2"/>
              </a:solidFill>
            </a:rPr>
            <a:t>;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Char char="•"/>
          </a:pPr>
          <a:endParaRPr lang="it-IT" sz="1600" b="0" kern="1200"/>
        </a:p>
      </dsp:txBody>
      <dsp:txXfrm>
        <a:off x="0" y="498778"/>
        <a:ext cx="6400800" cy="4476150"/>
      </dsp:txXfrm>
    </dsp:sp>
    <dsp:sp modelId="{DC6D4011-283A-456C-9214-37CAE3CA5BA0}">
      <dsp:nvSpPr>
        <dsp:cNvPr id="0" name=""/>
        <dsp:cNvSpPr/>
      </dsp:nvSpPr>
      <dsp:spPr>
        <a:xfrm>
          <a:off x="320040" y="7423"/>
          <a:ext cx="4480560" cy="12829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Progetti volti a:</a:t>
          </a:r>
        </a:p>
      </dsp:txBody>
      <dsp:txXfrm>
        <a:off x="382667" y="70050"/>
        <a:ext cx="4355306" cy="11576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9CEC1-07BE-4F12-A9EC-F8363B832608}">
      <dsp:nvSpPr>
        <dsp:cNvPr id="0" name=""/>
        <dsp:cNvSpPr/>
      </dsp:nvSpPr>
      <dsp:spPr>
        <a:xfrm>
          <a:off x="0" y="217668"/>
          <a:ext cx="6400800" cy="478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6773" tIns="416560" rIns="496773" bIns="14224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Char char="•"/>
          </a:pPr>
          <a:endParaRPr lang="it-IT" sz="2000" b="0" kern="1200">
            <a:solidFill>
              <a:schemeClr val="bg2"/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FontTx/>
            <a:buChar char="►"/>
          </a:pPr>
          <a:r>
            <a:rPr lang="it-IT" sz="2000" b="1" kern="1200">
              <a:solidFill>
                <a:schemeClr val="bg2"/>
              </a:solidFill>
            </a:rPr>
            <a:t> educare all’ascolto </a:t>
          </a:r>
          <a:r>
            <a:rPr lang="it-IT" sz="2000" kern="1200">
              <a:solidFill>
                <a:schemeClr val="bg2"/>
              </a:solidFill>
            </a:rPr>
            <a:t>e </a:t>
          </a:r>
          <a:r>
            <a:rPr lang="it-IT" sz="2000" b="1" kern="1200">
              <a:solidFill>
                <a:schemeClr val="bg2"/>
              </a:solidFill>
            </a:rPr>
            <a:t>promuovere </a:t>
          </a:r>
          <a:r>
            <a:rPr lang="it-IT" sz="2000" b="0" kern="1200">
              <a:solidFill>
                <a:schemeClr val="bg2"/>
              </a:solidFill>
            </a:rPr>
            <a:t>la</a:t>
          </a:r>
          <a:r>
            <a:rPr lang="it-IT" sz="2000" b="1" kern="1200">
              <a:solidFill>
                <a:schemeClr val="bg2"/>
              </a:solidFill>
            </a:rPr>
            <a:t> musica d’insieme </a:t>
          </a:r>
          <a:r>
            <a:rPr lang="it-IT" sz="2000" kern="1200">
              <a:solidFill>
                <a:schemeClr val="bg2"/>
              </a:solidFill>
            </a:rPr>
            <a:t>con </a:t>
          </a:r>
          <a:r>
            <a:rPr lang="it-IT" sz="2000" b="1" kern="1200">
              <a:solidFill>
                <a:schemeClr val="bg2"/>
              </a:solidFill>
            </a:rPr>
            <a:t>carattere</a:t>
          </a:r>
          <a:r>
            <a:rPr lang="it-IT" sz="2000" kern="1200">
              <a:solidFill>
                <a:schemeClr val="bg2"/>
              </a:solidFill>
            </a:rPr>
            <a:t> </a:t>
          </a:r>
          <a:r>
            <a:rPr lang="it-IT" sz="2000" b="0" kern="1200">
              <a:solidFill>
                <a:schemeClr val="bg2"/>
              </a:solidFill>
            </a:rPr>
            <a:t>di</a:t>
          </a:r>
          <a:r>
            <a:rPr lang="it-IT" sz="2000" b="1" kern="1200">
              <a:solidFill>
                <a:schemeClr val="bg2"/>
              </a:solidFill>
            </a:rPr>
            <a:t> inclusività </a:t>
          </a:r>
          <a:r>
            <a:rPr lang="it-IT" sz="2000" kern="1200">
              <a:solidFill>
                <a:schemeClr val="bg2"/>
              </a:solidFill>
            </a:rPr>
            <a:t>e intesa a favorire il </a:t>
          </a:r>
          <a:r>
            <a:rPr lang="it-IT" sz="2000" b="1" kern="1200">
              <a:solidFill>
                <a:schemeClr val="bg2"/>
              </a:solidFill>
            </a:rPr>
            <a:t>dialogo interculturale</a:t>
          </a:r>
          <a:r>
            <a:rPr lang="it-IT" sz="2000" kern="1200">
              <a:solidFill>
                <a:schemeClr val="bg2"/>
              </a:solidFill>
            </a:rPr>
            <a:t>;</a:t>
          </a:r>
          <a:endParaRPr lang="it-IT" sz="2000" b="0" kern="1200">
            <a:solidFill>
              <a:schemeClr val="bg2"/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FontTx/>
            <a:buChar char="►"/>
          </a:pPr>
          <a:endParaRPr lang="it-IT" sz="2000" b="0" kern="1200">
            <a:solidFill>
              <a:schemeClr val="bg2"/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FontTx/>
            <a:buChar char="►"/>
          </a:pPr>
          <a:r>
            <a:rPr lang="it-IT" sz="2000" b="0" kern="1200">
              <a:solidFill>
                <a:schemeClr val="bg2"/>
              </a:solidFill>
            </a:rPr>
            <a:t> favorire</a:t>
          </a:r>
          <a:r>
            <a:rPr lang="it-IT" sz="2000" b="1" kern="1200">
              <a:solidFill>
                <a:schemeClr val="bg2"/>
              </a:solidFill>
            </a:rPr>
            <a:t> l’organizzazione</a:t>
          </a:r>
          <a:r>
            <a:rPr lang="it-IT" sz="2000" b="0" kern="1200">
              <a:solidFill>
                <a:schemeClr val="bg2"/>
              </a:solidFill>
            </a:rPr>
            <a:t> e la </a:t>
          </a:r>
          <a:r>
            <a:rPr lang="it-IT" sz="2000" b="1" kern="1200">
              <a:solidFill>
                <a:schemeClr val="bg2"/>
              </a:solidFill>
            </a:rPr>
            <a:t>partecipazione</a:t>
          </a:r>
          <a:r>
            <a:rPr lang="it-IT" sz="2000" b="0" kern="1200">
              <a:solidFill>
                <a:schemeClr val="bg2"/>
              </a:solidFill>
            </a:rPr>
            <a:t> delle orchestre, degli ensemble e delle formazioni dei giovani coinvolti nelle attività di formazione musicale di base ad </a:t>
          </a:r>
          <a:r>
            <a:rPr lang="it-IT" sz="2000" b="1" kern="1200">
              <a:solidFill>
                <a:schemeClr val="bg2"/>
              </a:solidFill>
            </a:rPr>
            <a:t>esperienze performative </a:t>
          </a:r>
          <a:r>
            <a:rPr lang="it-IT" sz="2000" b="0" kern="1200">
              <a:solidFill>
                <a:schemeClr val="bg2"/>
              </a:solidFill>
            </a:rPr>
            <a:t>in grado di assicurare </a:t>
          </a:r>
          <a:r>
            <a:rPr lang="it-IT" sz="2000" b="1" kern="1200">
              <a:solidFill>
                <a:schemeClr val="bg2"/>
              </a:solidFill>
            </a:rPr>
            <a:t>approcci</a:t>
          </a:r>
          <a:r>
            <a:rPr lang="it-IT" sz="2000" b="0" kern="1200">
              <a:solidFill>
                <a:schemeClr val="bg2"/>
              </a:solidFill>
            </a:rPr>
            <a:t> </a:t>
          </a:r>
          <a:r>
            <a:rPr lang="it-IT" sz="2000" b="1" kern="1200">
              <a:solidFill>
                <a:schemeClr val="bg2"/>
              </a:solidFill>
            </a:rPr>
            <a:t>multidisciplinari</a:t>
          </a:r>
          <a:r>
            <a:rPr lang="it-IT" sz="2000" b="0" kern="1200">
              <a:solidFill>
                <a:schemeClr val="bg2"/>
              </a:solidFill>
            </a:rPr>
            <a:t> e </a:t>
          </a:r>
          <a:r>
            <a:rPr lang="it-IT" sz="2000" b="1" kern="1200">
              <a:solidFill>
                <a:schemeClr val="bg2"/>
              </a:solidFill>
            </a:rPr>
            <a:t>interculturali.</a:t>
          </a:r>
          <a:endParaRPr lang="it-IT" sz="2000" b="0" kern="1200">
            <a:solidFill>
              <a:schemeClr val="bg2"/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ACD433"/>
            </a:buClr>
            <a:buChar char="•"/>
          </a:pPr>
          <a:endParaRPr lang="it-IT" sz="2000" b="0" kern="1200"/>
        </a:p>
      </dsp:txBody>
      <dsp:txXfrm>
        <a:off x="0" y="217668"/>
        <a:ext cx="6400800" cy="4788000"/>
      </dsp:txXfrm>
    </dsp:sp>
    <dsp:sp modelId="{DC6D4011-283A-456C-9214-37CAE3CA5BA0}">
      <dsp:nvSpPr>
        <dsp:cNvPr id="0" name=""/>
        <dsp:cNvSpPr/>
      </dsp:nvSpPr>
      <dsp:spPr>
        <a:xfrm>
          <a:off x="320040" y="17115"/>
          <a:ext cx="4480560" cy="5236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355" tIns="0" rIns="16935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Progetti volti a:</a:t>
          </a:r>
        </a:p>
      </dsp:txBody>
      <dsp:txXfrm>
        <a:off x="345602" y="42677"/>
        <a:ext cx="4429436" cy="4725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09012-4063-4EEE-A790-5E377A583293}">
      <dsp:nvSpPr>
        <dsp:cNvPr id="0" name=""/>
        <dsp:cNvSpPr/>
      </dsp:nvSpPr>
      <dsp:spPr>
        <a:xfrm>
          <a:off x="0" y="377500"/>
          <a:ext cx="9724015" cy="11325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18394-43CD-4C08-8353-83A537872180}">
      <dsp:nvSpPr>
        <dsp:cNvPr id="0" name=""/>
        <dsp:cNvSpPr/>
      </dsp:nvSpPr>
      <dsp:spPr>
        <a:xfrm>
          <a:off x="342581" y="632313"/>
          <a:ext cx="622875" cy="622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91864-4886-4D3C-90C1-083F1D78E5E7}">
      <dsp:nvSpPr>
        <dsp:cNvPr id="0" name=""/>
        <dsp:cNvSpPr/>
      </dsp:nvSpPr>
      <dsp:spPr>
        <a:xfrm>
          <a:off x="1308039" y="377500"/>
          <a:ext cx="8415975" cy="1132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56" tIns="119856" rIns="119856" bIns="11985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>
              <a:solidFill>
                <a:srgbClr val="0E5580"/>
              </a:solidFill>
            </a:rPr>
            <a:t>proseguire e rafforzare l’investimento nei percorsi di specializzazione e di alta formazione per formare competenze nuove e innovative per rafforzamento della filiera regionale delle industrie culturali e creative </a:t>
          </a:r>
          <a:endParaRPr lang="en-US" sz="1400" kern="1200">
            <a:solidFill>
              <a:srgbClr val="0E5580"/>
            </a:solidFill>
          </a:endParaRPr>
        </a:p>
      </dsp:txBody>
      <dsp:txXfrm>
        <a:off x="1308039" y="377500"/>
        <a:ext cx="8415975" cy="1132501"/>
      </dsp:txXfrm>
    </dsp:sp>
    <dsp:sp modelId="{61F48E49-E557-4FC5-AFDC-6AAEF2494471}">
      <dsp:nvSpPr>
        <dsp:cNvPr id="0" name=""/>
        <dsp:cNvSpPr/>
      </dsp:nvSpPr>
      <dsp:spPr>
        <a:xfrm>
          <a:off x="0" y="1754867"/>
          <a:ext cx="9724015" cy="11325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4B596-121D-4D20-A081-4E0E5021BBA2}">
      <dsp:nvSpPr>
        <dsp:cNvPr id="0" name=""/>
        <dsp:cNvSpPr/>
      </dsp:nvSpPr>
      <dsp:spPr>
        <a:xfrm>
          <a:off x="342581" y="2009679"/>
          <a:ext cx="622875" cy="622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6D816-275B-45AA-87E2-61E407CF7C98}">
      <dsp:nvSpPr>
        <dsp:cNvPr id="0" name=""/>
        <dsp:cNvSpPr/>
      </dsp:nvSpPr>
      <dsp:spPr>
        <a:xfrm>
          <a:off x="1308039" y="1754867"/>
          <a:ext cx="8415975" cy="1132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56" tIns="119856" rIns="119856" bIns="11985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>
              <a:solidFill>
                <a:srgbClr val="0E5580"/>
              </a:solidFill>
            </a:rPr>
            <a:t>sostenere la qualificazione della filiera formativa per il sistema dello spettacolo dal vivo e del settore musicale, per promuovere un’occupazione qualificata, con particolare attenzione ai giovani e alle donne, e accompagnare i processi di innovazione, specializzazione intelligente e transizione digitale</a:t>
          </a:r>
          <a:endParaRPr lang="en-US" sz="1400" kern="1200">
            <a:solidFill>
              <a:srgbClr val="0E5580"/>
            </a:solidFill>
          </a:endParaRPr>
        </a:p>
      </dsp:txBody>
      <dsp:txXfrm>
        <a:off x="1308039" y="1754867"/>
        <a:ext cx="8415975" cy="11325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D5876-8064-4C76-ACC2-1754114888F7}">
      <dsp:nvSpPr>
        <dsp:cNvPr id="0" name=""/>
        <dsp:cNvSpPr/>
      </dsp:nvSpPr>
      <dsp:spPr>
        <a:xfrm>
          <a:off x="0" y="110225"/>
          <a:ext cx="9724015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/>
            <a:t>ricerca, valorizzazione e promozione dei nuovi autori e della creatività, attraverso iniziative di orientamento, tutoraggio e supporto nelle fasi produttive, distributive e promozionali, anche all'estero;</a:t>
          </a:r>
          <a:endParaRPr lang="en-US" sz="1600" kern="1200"/>
        </a:p>
      </dsp:txBody>
      <dsp:txXfrm>
        <a:off x="43864" y="154089"/>
        <a:ext cx="9636287" cy="810832"/>
      </dsp:txXfrm>
    </dsp:sp>
    <dsp:sp modelId="{07065390-091C-4ADB-8845-C39EA805DD67}">
      <dsp:nvSpPr>
        <dsp:cNvPr id="0" name=""/>
        <dsp:cNvSpPr/>
      </dsp:nvSpPr>
      <dsp:spPr>
        <a:xfrm>
          <a:off x="0" y="1054866"/>
          <a:ext cx="9724015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/>
            <a:t>sviluppo, consolidamento e valorizzazione, anche ai fini turistici, di circuiti di locali e di reti di festival di musica contemporanea originale dal vivo;</a:t>
          </a:r>
          <a:endParaRPr lang="en-US" sz="1600" kern="1200"/>
        </a:p>
      </dsp:txBody>
      <dsp:txXfrm>
        <a:off x="43864" y="1098730"/>
        <a:ext cx="9636287" cy="810832"/>
      </dsp:txXfrm>
    </dsp:sp>
    <dsp:sp modelId="{F13C6B34-33DA-470A-AC6E-76495D52DE47}">
      <dsp:nvSpPr>
        <dsp:cNvPr id="0" name=""/>
        <dsp:cNvSpPr/>
      </dsp:nvSpPr>
      <dsp:spPr>
        <a:xfrm>
          <a:off x="0" y="1999506"/>
          <a:ext cx="9724015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/>
            <a:t>circuitazione delle artiste e degli artisti e dei complessi musicali della regione, ed in particolare degli artisti individuati grazie alle azioni di sopra, nei locali e nei festival di musica contemporanea originale dal vivo;</a:t>
          </a:r>
          <a:endParaRPr lang="en-US" sz="1600" kern="1200"/>
        </a:p>
      </dsp:txBody>
      <dsp:txXfrm>
        <a:off x="43864" y="2043370"/>
        <a:ext cx="9636287" cy="810832"/>
      </dsp:txXfrm>
    </dsp:sp>
    <dsp:sp modelId="{FC9E75D5-C04D-4D41-A7FC-02FAE6A19B19}">
      <dsp:nvSpPr>
        <dsp:cNvPr id="0" name=""/>
        <dsp:cNvSpPr/>
      </dsp:nvSpPr>
      <dsp:spPr>
        <a:xfrm>
          <a:off x="0" y="2944146"/>
          <a:ext cx="9724015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/>
            <a:t>promozione e circuitazione all'estero delle artiste e degli artisti e dei gruppi musicali della regione</a:t>
          </a:r>
          <a:endParaRPr lang="en-US" sz="1600" kern="1200"/>
        </a:p>
      </dsp:txBody>
      <dsp:txXfrm>
        <a:off x="43864" y="2988010"/>
        <a:ext cx="9636287" cy="810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D9E1D-41E3-415B-A7DE-D77105C3C700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818A-DA7B-40DE-93C1-2BD62AB92C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54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Gli obiettivi generali del secondo triennio di attuazione della legge regionale 2/2018, 2021-2023, sono riconducibili a due macroaree di intervento: la qualificazione dell’offerta educativa e formativa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080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Nel 2021-2023 sono stati sostenuti corsi di qualificazione dell'alfabetizzazione musicale (ai sensi dell’art. 5) proposti dalle scuole di musica e dalle formazioni di tipo bandistico e corale mirati a promuovere una cultura musicale diffusa, differenziata e inclusiva e a favorire il dialogo interculturale</a:t>
            </a:r>
          </a:p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Sono state finanziate inoltre azioni di sistema relative a progetti di formazione e/o aggiornamento degli insegnanti delle scuole di musica, delle bande e dei cori, rivolti all'inclusione di alunni con disabilità e all'educazione all'ascolto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69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 corsi di alfabetizzazione e alle azioni di sistema si sono aggiunti nel triennio iniziative di educazione all’ascolto del suono e della musica rivolto ai bambini e ragazzi atte a sviluppare le loro potenzialità creative/espressive con carattere di inclusività e intese a favorire il dialogo interculturale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417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60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L’intervento regionale è stato veicolato mediante il sostegno ad associazioni o raggruppamenti temporanei di organismi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55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Anche in questo caso il contributo è stato incrementato negli anni, va però specificato che per quanto riguarda il 2021 il riferimento è solo alla seconda parte dell’anno solare in quanto la prima risultava già finanziata nel triennio precedente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659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Regione ha investito nella formazione di alte competenze specialistiche al fine di rafforzare e incentivare l’innovazione degli organismi e le imprese di produzione e offrire maggiori possibilità di occupazione alle persone interessate a lavorare nel settore. Nella realizzazione delle attività formative sono state coinvolte le principali realtà produttive del territorio regionale</a:t>
            </a:r>
          </a:p>
          <a:p>
            <a:r>
              <a:rPr lang="it-IT" sz="1800">
                <a:effectLst/>
                <a:latin typeface="Calibri" panose="020F0502020204030204" pitchFamily="34" charset="0"/>
              </a:rPr>
              <a:t>Da poco pubblicato l’esito del bando 2023 con percorsi formativi destinati a una potenziale utenza di oltre 660 persone, sostenuti con quasi 3,7 milioni di euro, risorse europee FSE+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097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 interventi per lo sviluppo delle capacità e delle attività imprenditoriali previste dall’articolo 7 della legge regionale 2/2018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227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 stati realizzati soprattutto attraverso il </a:t>
            </a:r>
            <a:r>
              <a:rPr lang="it-IT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IncrediBOL</a:t>
            </a:r>
            <a:r>
              <a:rPr lang="it-IT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!, progetto a supporto di progetti di innovazione del settore culturale e creativo (ICC) , ideato e realizzato dal Comune di Bologna in accordo e con il sostegno della Regione Emilia-Romagna</a:t>
            </a:r>
            <a:endParaRPr lang="it-IT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799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Regione è intervenuta a sostegno dello sviluppo delle capacità e delle attività imprenditoriali anche grazie al lavoro dei </a:t>
            </a:r>
            <a:r>
              <a:rPr lang="it-IT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Clust</a:t>
            </a: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-ER Industrie Culturali e Creative (</a:t>
            </a:r>
            <a:r>
              <a:rPr lang="it-IT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Clust</a:t>
            </a: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-ER Create)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145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Nel 2022 è stata avviata dalla Regione, in collaborazione con ART-ER, la progettazione dell’Hub cultura e creatività assieme ad una rappresentanza di stakeholder del settore ICC di cui il settore musicale fa parte.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54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e lo sviluppo della produzione e della distribuzione. Presenteremo ora alcuni dati relativi all’esiti dell’attuazione nel triennio che si sta concludendo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665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Non ultimo va segnalato a sostegno dell’innovazione e degli investimenti delle imprese culturali e creative per renderle più moderne e competitive il bando con cui sono stati stanziati </a:t>
            </a:r>
            <a:r>
              <a:rPr lang="en-US" sz="1200" b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7 </a:t>
            </a:r>
            <a:r>
              <a:rPr lang="en-US" sz="1200" b="1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milioni</a:t>
            </a:r>
            <a:r>
              <a:rPr lang="en-US" sz="1200" b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di euro</a:t>
            </a:r>
            <a:r>
              <a:rPr lang="en-US" sz="1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it-IT" sz="1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del Programma operativo regionale del Fondo europeo di sviluppo regionale Fesr </a:t>
            </a:r>
            <a:r>
              <a:rPr lang="it-IT"/>
              <a:t>In particolare delle 350 domande pervenute in risposta al bando, 45 rientrano nell’ambito Musica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122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L’intervento regionale a sostegno della produzione e fruizione della musica contemporanea originale dal vivo è avvenuto tramite un bando mirato a sostenere progetti di valenza regionale che sviluppassero azioni volte a perseguire uno o più dei seguenti obiettivi: ricerca, valorizzazione e promozione dei nuovi autori attraverso iniziative di orientamento, tutoraggio e supporto nelle fasi produttive, distributive e promozionali e di circuitazione, anche all’estero; valorizzazione e promozione della creatività attraverso il sostegno a produzioni musicali originali, che si caratterizzano per formati, contenuti e/o linguaggi significativamente innovativi; sviluppo, consolidamento e valorizzazione, anche ai fini turistici, di circuiti di locali e di reti di festival di musica contemporanea originale dal vivo, con circuitazione degli artisti e dei complessi musicali della regione; promozione e circuitazione all’estero degli artisti e dei gruppi musicali della regione. 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risorse regionali assegnate nel triennio sono state pari a 3.618.960,00 euro a supporto di 28 progetti presentati da 24 soggetti beneficiari.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087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In dettaglio, nel triennio 2021-2023 9 sono stati i progetti </a:t>
            </a:r>
            <a:r>
              <a:rPr lang="it-IT" sz="12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dedicati alla ricerca, valorizzazione e promozione dei nuovi autori</a:t>
            </a:r>
            <a:r>
              <a:rPr lang="it-IT" sz="12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867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Grazie ai quali sono stati selezionati </a:t>
            </a:r>
            <a:r>
              <a:rPr lang="en-US" sz="1200" b="0" err="1">
                <a:solidFill>
                  <a:schemeClr val="bg2"/>
                </a:solidFill>
                <a:ea typeface="+mj-ea"/>
                <a:cs typeface="+mj-cs"/>
              </a:rPr>
              <a:t>oltre</a:t>
            </a:r>
            <a:r>
              <a:rPr lang="en-US" sz="1200" b="0">
                <a:solidFill>
                  <a:schemeClr val="bg2"/>
                </a:solidFill>
                <a:ea typeface="+mj-ea"/>
                <a:cs typeface="+mj-cs"/>
              </a:rPr>
              <a:t> 90 artiste/I </a:t>
            </a:r>
            <a:r>
              <a:rPr lang="en-US" sz="1200" b="0" err="1">
                <a:solidFill>
                  <a:schemeClr val="bg2"/>
                </a:solidFill>
                <a:ea typeface="+mj-ea"/>
                <a:cs typeface="+mj-cs"/>
              </a:rPr>
              <a:t>singoli</a:t>
            </a:r>
            <a:r>
              <a:rPr lang="en-US" sz="1200" b="0">
                <a:solidFill>
                  <a:schemeClr val="bg2"/>
                </a:solidFill>
                <a:ea typeface="+mj-ea"/>
                <a:cs typeface="+mj-cs"/>
              </a:rPr>
              <a:t> e band e </a:t>
            </a:r>
            <a:r>
              <a:rPr lang="en-US" sz="1200" b="0" err="1">
                <a:solidFill>
                  <a:schemeClr val="bg2"/>
                </a:solidFill>
                <a:ea typeface="+mj-ea"/>
                <a:cs typeface="+mj-cs"/>
              </a:rPr>
              <a:t>prodotti</a:t>
            </a:r>
            <a:r>
              <a:rPr lang="en-US" sz="1200" b="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1200" b="0" err="1">
                <a:solidFill>
                  <a:schemeClr val="bg2"/>
                </a:solidFill>
                <a:ea typeface="+mj-ea"/>
                <a:cs typeface="+mj-cs"/>
              </a:rPr>
              <a:t>oltre</a:t>
            </a:r>
            <a:r>
              <a:rPr lang="en-US" sz="1200" b="0">
                <a:solidFill>
                  <a:schemeClr val="bg2"/>
                </a:solidFill>
                <a:ea typeface="+mj-ea"/>
                <a:cs typeface="+mj-cs"/>
              </a:rPr>
              <a:t> 40 </a:t>
            </a:r>
            <a:r>
              <a:rPr lang="en-US" sz="1200" b="0" err="1">
                <a:solidFill>
                  <a:schemeClr val="bg2"/>
                </a:solidFill>
                <a:ea typeface="+mj-ea"/>
                <a:cs typeface="+mj-cs"/>
              </a:rPr>
              <a:t>progetti</a:t>
            </a:r>
            <a:r>
              <a:rPr lang="en-US" sz="1200" b="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1200" b="0" err="1">
                <a:solidFill>
                  <a:schemeClr val="bg2"/>
                </a:solidFill>
                <a:ea typeface="+mj-ea"/>
                <a:cs typeface="+mj-cs"/>
              </a:rPr>
              <a:t>discografici</a:t>
            </a:r>
            <a:endParaRPr lang="it-IT" b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812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solidFill>
                  <a:schemeClr val="tx2"/>
                </a:solidFill>
              </a:rPr>
              <a:t>Nell’ambito dell’azione progettuale Creatività sono stati </a:t>
            </a:r>
            <a:r>
              <a:rPr lang="it-IT" sz="1200" b="0">
                <a:solidFill>
                  <a:schemeClr val="tx2"/>
                </a:solidFill>
              </a:rPr>
              <a:t>sostenuti 13 progetti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681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Permettendo la realizzazione di </a:t>
            </a:r>
            <a:r>
              <a:rPr lang="it-IT" sz="1200" b="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più di 70 produzioni musicali originali </a:t>
            </a:r>
            <a:endParaRPr lang="it-IT" b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062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200" b="0"/>
              <a:t>Unico progetto sostenuto nel triennio nell’ambito dell’azione Circuito di Locali è stato quello presentato da Arci Emilia-Romagna APS che può contare su una rete di circoli distribuita capillarmente su tutto il territorio regionale. </a:t>
            </a:r>
          </a:p>
          <a:p>
            <a:pPr marL="0" indent="0">
              <a:buNone/>
            </a:pPr>
            <a:endParaRPr lang="it-IT" sz="120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380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/>
              <a:t>Sono 2 i progetti sostenuti nell’ambito dell’azione progettuale Reti di Festival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387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Tre le proposte progettuali a sostegno della distribuzione internazionale delle artiste e degli artisti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488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Che hanno visto lo svolgimento di oltre 120 date oltre confine nonostante le difficoltà derivanti dalla situazioni internazionali (prima l’emergenza pandemica, poi la crisi economica e le guerre…)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9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Per quanto riguarda la qualificazione dell’offerta musicale di cui all’art. 3 della legge regionale va evidenziato in particolare che l’offerta di opportunità di educazione e pratica musicale d’insieme realizzate dalle scuole e dagli organismi specializzati nell'organizzazione e gestione di attività di didattica e pratica musicale riconosciuti è stata veicolo per la socializzazione e l’inclusione degli studenti.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835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193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L’attività di comunicazione e promozione realizzata nell’ambito dell’Emilia-Romagna Music Commission si è arricchita nel 2023 con l’apertura del profilo su Linkedin, social network che più degli altri si rivolge al mondo professionale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601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Implementazione in corso, fatta direttamente dagli operatori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647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Prosegue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4526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(L.R. 2/2018 e </a:t>
            </a:r>
            <a:r>
              <a:rPr lang="it-IT" err="1"/>
              <a:t>ss.mm.ii</a:t>
            </a:r>
            <a:r>
              <a:rPr lang="it-IT"/>
              <a:t>., art. 10)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247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207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0857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9004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332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/>
              <a:t>anche sulla base degli strumenti previsti dalle leggi regionali 14/2014 “Promozione degli investimenti in Emilia-Romagna” e 2/2023 “Attrazione, permanenza e valorizzazione dei talenti ad elevata specializzazione in Emilia-Romagna”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09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L’investimento è cresciuto nel triennio in corso, fino ad arrivare a</a:t>
            </a:r>
            <a:r>
              <a:rPr lang="it-IT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oltre 2,1 milioni di euro assegnati nel 2023 </a:t>
            </a:r>
            <a:r>
              <a:rPr lang="it-IT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grazie al Programma regionale FSE+ 2021/2027. In questo caso specifica attenzione è stata indirizzata all’e</a:t>
            </a:r>
            <a:r>
              <a:rPr lang="it-IT" sz="1200" b="0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ducazione come </a:t>
            </a:r>
            <a:r>
              <a:rPr lang="it-IT" sz="1200" b="0" err="1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veicolodi</a:t>
            </a:r>
            <a:r>
              <a:rPr lang="it-IT" sz="1200" b="0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inclusione e di contrasto alla povertà educativa, con un focus sui bisogni specifici e le disabilità. I </a:t>
            </a:r>
            <a:r>
              <a:rPr lang="it-IT" sz="1800" b="0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progetti, realizzati in collaborazione con 244 istituti scolastici o enti di formazione del sistema </a:t>
            </a:r>
            <a:r>
              <a:rPr lang="it-IT" sz="1800" b="0" err="1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IeFP</a:t>
            </a:r>
            <a:r>
              <a:rPr lang="it-IT" sz="1800" b="0">
                <a:solidFill>
                  <a:srgbClr val="1C2024"/>
                </a:solidFill>
                <a:effectLst/>
                <a:latin typeface="Titillium Web" panose="000005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, coinvolgono oltre 7mila bambini e ragazzi in percorsi di 60 ore ciascuno di canto corale, musica strumentale d’insieme e propedeutica musicale</a:t>
            </a:r>
            <a:endParaRPr lang="it-IT" sz="1000" b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2106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ts val="1800"/>
              </a:lnSpc>
              <a:buFont typeface="Calibri" panose="020F0502020204030204" pitchFamily="34" charset="0"/>
              <a:buChar char="-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riferimento all’obiettivo a), sostenere: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di filiera per le nuove autrici/i nuovi autori e le formazioni emergenti che comprendano più azioni sui seguenti aspetti: selezione di nuove autrici/nuovi autori, formazione e tutoraggio, residenze artistiche, produzioni discografiche, promozione e circuitazione, anche all’estero;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che integrino competenze di più soggetti professionali di sostegno al lancio di nuovi autori, loro distribuzione e promozione, anche all'estero, puntando altresì a valorizzare le progettualità artistico-musicali che sappiano proporre produzioni rivolte anche a un pubblico internazionale;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che si impegnino a collaborare con l’Emilia-Romagna Music Commission, sia per quanto riguarda le attività informative e formative, sia per le attività di promozione e circuitazione degli artisti e delle produzioni;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volti a valorizzare e promuovere la creatività attraverso produzioni musicali originali, caratterizzate da formati, contenuti, linguaggi significativamente innovativi;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algn="just">
              <a:lnSpc>
                <a:spcPts val="1800"/>
              </a:lnSpc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Calibri" panose="020F0502020204030204" pitchFamily="34" charset="0"/>
              <a:buChar char="-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riferimento agli obiettivi b) e c), sostenere: 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in cui più operatori/gestori di locali si impegnino a promuovere la conoscenza di generi musicali specifici; 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che prevedano la circuitazione di artiste/i e complessi musicali della regione, con particolare attenzione a quelli selezionati dai progetti che hanno ricevuto il sostegno regionale; 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in cui gli operatori si impegnano ad affermare e promuovere principi e valori a tutela della legalità, delle artiste e degli artisti e dei professionisti, del contrasto al lavoro irregolare anche in raccordo con le iniziative formative offerte o promosse dalla Regione;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di comunicazione e promozione di circuiti di locali e reti di festival caratterizzati da rilevante valore artistico delle proposte e comprovata capacità organizzativa; 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che individuino iniziative di ampliamento del pubblico;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di valorizzazione e distribuzione della musica originale, anche di matrice tradizionale con particolare attenzione al liscio; 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algn="just">
              <a:lnSpc>
                <a:spcPts val="1800"/>
              </a:lnSpc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buFont typeface="Calibri" panose="020F0502020204030204" pitchFamily="34" charset="0"/>
              <a:buChar char="-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riferimento all’obiettivo d), sostenere: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ts val="18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di promozione e circuitazione all'estero di uno stesso genere/per generi omogenei di più musiciste/i e più formazioni musicali, con priorità ad artiste e artisti selezionati dai progetti beneficiari del sostegno regionale e/o emergenti;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partecipazione a festival, vetrine e piattaforme per operatrici/operatori del management e booking mirati a favorire l'internazionalizzazione del settore e la circuitazione all’estero delle artiste/degli artisti e dei complessi musicali.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138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ts val="1800"/>
              </a:lnSpc>
              <a:buFont typeface="Calibri" panose="020F0502020204030204" pitchFamily="34" charset="0"/>
              <a:buNone/>
            </a:pPr>
            <a:r>
              <a:rPr lang="it-IT"/>
              <a:t>Incontro ad hoc quando pronta la DGR per istituzione elenco (in caso coordinamento con livello nazionale)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5312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Occasione per ringraziare ATER Fondazione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382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0" i="0" u="none" strike="noStrike" baseline="0">
                <a:latin typeface="CourierNewPSMT"/>
              </a:rPr>
              <a:t>Dott. Borioni e  i colleghi del SETTORE AFFARI GENERALI E GIURIDICI, STRUMENTI FINANZIARI, REGOLAZIONE, </a:t>
            </a:r>
            <a:r>
              <a:rPr lang="it-IT" sz="1800" b="0" i="0" u="none" strike="noStrike" baseline="0" err="1">
                <a:latin typeface="CourierNewPSMT"/>
              </a:rPr>
              <a:t>ACCREDitamento</a:t>
            </a:r>
            <a:endParaRPr lang="it-IT" sz="1800" b="0" i="0" u="none" strike="noStrike" baseline="0">
              <a:latin typeface="CourierNewPSMT"/>
            </a:endParaRPr>
          </a:p>
          <a:p>
            <a:pPr algn="l"/>
            <a:r>
              <a:rPr lang="it-IT" sz="1800" b="0" i="0" u="none" strike="noStrike" baseline="0">
                <a:latin typeface="CourierNewPSMT"/>
              </a:rPr>
              <a:t>Dott.ssa Bergamini e i colleghi del </a:t>
            </a:r>
            <a:r>
              <a:rPr lang="it-IT" sz="2800" b="0" i="0">
                <a:solidFill>
                  <a:srgbClr val="201F1E"/>
                </a:solidFill>
                <a:effectLst/>
                <a:latin typeface="Segoe UI" panose="020B0502040204020203" pitchFamily="34" charset="0"/>
              </a:rPr>
              <a:t>SETTORE EDUCAZIONE, ISTRUZIONE, FORMAZIONE, LAVORO</a:t>
            </a:r>
            <a:endParaRPr lang="it-IT" sz="1800" b="0" i="0" u="none" strike="noStrike" baseline="0">
              <a:latin typeface="CourierNewPSMT"/>
            </a:endParaRPr>
          </a:p>
          <a:p>
            <a:pPr algn="l"/>
            <a:r>
              <a:rPr lang="it-IT" sz="1800" b="0" i="0" u="none" strike="noStrike" baseline="0">
                <a:latin typeface="CourierNewPSMT"/>
              </a:rPr>
              <a:t>Dott.ssa Ragazzini e i colleghi dell’Area Interventi formativi e per l’occupazione</a:t>
            </a:r>
          </a:p>
          <a:p>
            <a:pPr algn="l"/>
            <a:r>
              <a:rPr lang="it-IT" sz="1800" b="0" i="0" u="none" strike="noStrike" baseline="0">
                <a:latin typeface="CourierNewPSMT"/>
              </a:rPr>
              <a:t>Dott.ssa De Siervo</a:t>
            </a:r>
          </a:p>
          <a:p>
            <a:pPr algn="l"/>
            <a:r>
              <a:rPr lang="it-IT" sz="1800" b="0" i="0" u="none" strike="noStrike" baseline="0">
                <a:latin typeface="CourierNewPSMT"/>
              </a:rPr>
              <a:t>Oderso Rubini e Germana Iacono </a:t>
            </a:r>
          </a:p>
          <a:p>
            <a:pPr algn="l"/>
            <a:r>
              <a:rPr lang="it-IT" sz="1800" b="0" i="0" u="none" strike="noStrike" baseline="0">
                <a:latin typeface="CourierNewPSMT"/>
              </a:rPr>
              <a:t>ma soprattutto le colleghe dell’ufficio </a:t>
            </a:r>
            <a:r>
              <a:rPr lang="it-IT" sz="1800">
                <a:solidFill>
                  <a:srgbClr val="1F497D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Sviluppo del settore musicale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3583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902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it-IT"/>
              <a:t>Per fornire riferimenti certi e qualificati alle istituzioni scolastiche dell’Emilia-Romagna, agli operatori del settore, alle famiglie e a tutti i soggetti interessati è stato istituito nel 2009 un elenco per il riconoscimento, sulla base di criteri e requisiti di qualità, delle scuole di musica che in Emilia-Romagna svolgono attività formative di didattica e pratica musicale.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72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Novità di questo triennio </a:t>
            </a:r>
            <a:r>
              <a:rPr lang="it-IT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partire dall’anno scolastico 2022/2023 il riconoscimento delle scuole di musica va richiesto o rinnovato nei primi mesi dell’anno solare (ad eccezione del lieve slittamento nei termini avvenuto nel primo anno) mediante il portale dedicato realizzato dalla Regione Emilia-Romagna. </a:t>
            </a:r>
            <a:endParaRPr lang="it-IT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300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Negli ultimi anni si è registrato un incremento del numero delle scuole riconosciute, che sono passate dalle 197 per l’anno scolastico 2021/2022 alle 205 per l’anno scolastico 2023/2024. </a:t>
            </a:r>
            <a:endParaRPr lang="it-IT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465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Che presentano una distribuzione uniforme sul territorio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236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Con una presenza in 170 comuni e con 352 sedi, a testimonianza della capillarità dell’offerta, e la cui attività coinvolge quasi 24.000 studenti e studentesse di cui circa un terzo di età fino agli 8 anni.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0818A-DA7B-40DE-93C1-2BD62AB92C4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24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07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18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127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577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90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820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058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799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48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50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4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85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91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80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78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11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B963599-6303-4B12-8538-4A7F5A5A33A3}" type="datetimeFigureOut">
              <a:rPr lang="it-IT" smtClean="0"/>
              <a:t>20/12/2023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2FEE-E00F-42B4-93CE-200082A3A6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332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40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mailto:music.commission@regione.emilia-romagna.it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1.png"/><Relationship Id="rId4" Type="http://schemas.openxmlformats.org/officeDocument/2006/relationships/image" Target="../media/image6.png"/><Relationship Id="rId9" Type="http://schemas.openxmlformats.org/officeDocument/2006/relationships/hyperlink" Target="https://musicommission.emiliaromagnacultura.it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6" name="Picture 3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3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58" name="Picture 3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9" name="Picture 3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0" name="Rectangle 3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1" name="Rectangle 4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5D7DCC47-139D-9FD1-934E-0A040966C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  <p:sp>
        <p:nvSpPr>
          <p:cNvPr id="62" name="Rectangle 4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6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00" y="166591"/>
            <a:ext cx="9720000" cy="140053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Elenco regionale delle scuole di musica (art. 4)</a:t>
            </a:r>
            <a:br>
              <a:rPr lang="it-IT" sz="2800" b="1"/>
            </a:br>
            <a:r>
              <a:rPr lang="it-IT" sz="2400"/>
              <a:t>Anno scolastico 2023/2024</a:t>
            </a: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pic>
        <p:nvPicPr>
          <p:cNvPr id="16" name="Segnaposto contenuto 15" descr="Utenti contorno">
            <a:extLst>
              <a:ext uri="{FF2B5EF4-FFF2-40B4-BE49-F238E27FC236}">
                <a16:creationId xmlns:a16="http://schemas.microsoft.com/office/drawing/2014/main" id="{FF81974F-FD61-9F3B-C426-3CC921530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848" y="1879080"/>
            <a:ext cx="914400" cy="914400"/>
          </a:xfr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26EB85D-3990-22BE-9EE0-652F04EBB0BD}"/>
              </a:ext>
            </a:extLst>
          </p:cNvPr>
          <p:cNvSpPr txBox="1"/>
          <p:nvPr/>
        </p:nvSpPr>
        <p:spPr>
          <a:xfrm>
            <a:off x="1781248" y="2098914"/>
            <a:ext cx="34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 23.745 studenti</a:t>
            </a:r>
          </a:p>
        </p:txBody>
      </p:sp>
      <p:pic>
        <p:nvPicPr>
          <p:cNvPr id="23" name="Elemento grafico 22" descr="Scolaro contorno">
            <a:extLst>
              <a:ext uri="{FF2B5EF4-FFF2-40B4-BE49-F238E27FC236}">
                <a16:creationId xmlns:a16="http://schemas.microsoft.com/office/drawing/2014/main" id="{DE887CBD-F777-F3AE-C94C-28F1800C5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7038" y="2592435"/>
            <a:ext cx="914400" cy="914400"/>
          </a:xfrm>
          <a:prstGeom prst="rect">
            <a:avLst/>
          </a:prstGeom>
        </p:spPr>
      </p:pic>
      <p:pic>
        <p:nvPicPr>
          <p:cNvPr id="25" name="Elemento grafico 24" descr="Scolara contorno">
            <a:extLst>
              <a:ext uri="{FF2B5EF4-FFF2-40B4-BE49-F238E27FC236}">
                <a16:creationId xmlns:a16="http://schemas.microsoft.com/office/drawing/2014/main" id="{AC28A514-C77A-D9E6-0127-AF7C1FE81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1248" y="2616768"/>
            <a:ext cx="914400" cy="9144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9DE6F8C-338A-96A1-D977-46907EB817D9}"/>
              </a:ext>
            </a:extLst>
          </p:cNvPr>
          <p:cNvSpPr txBox="1"/>
          <p:nvPr/>
        </p:nvSpPr>
        <p:spPr>
          <a:xfrm>
            <a:off x="3311438" y="2893968"/>
            <a:ext cx="18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7.325 &lt;= 8 anni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A60400D-4128-A949-B56F-AD0A66652EB1}"/>
              </a:ext>
            </a:extLst>
          </p:cNvPr>
          <p:cNvSpPr txBox="1"/>
          <p:nvPr/>
        </p:nvSpPr>
        <p:spPr>
          <a:xfrm>
            <a:off x="3301353" y="3754800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16.420 &gt; 8 anni</a:t>
            </a:r>
          </a:p>
        </p:txBody>
      </p:sp>
      <p:pic>
        <p:nvPicPr>
          <p:cNvPr id="31" name="Elemento grafico 30" descr="Impiegata contorno">
            <a:extLst>
              <a:ext uri="{FF2B5EF4-FFF2-40B4-BE49-F238E27FC236}">
                <a16:creationId xmlns:a16="http://schemas.microsoft.com/office/drawing/2014/main" id="{487DD0D2-3243-A8BC-84E4-00C4E1089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81248" y="3492244"/>
            <a:ext cx="914400" cy="914400"/>
          </a:xfrm>
          <a:prstGeom prst="rect">
            <a:avLst/>
          </a:prstGeom>
        </p:spPr>
      </p:pic>
      <p:pic>
        <p:nvPicPr>
          <p:cNvPr id="33" name="Elemento grafico 32" descr="Impiegato contorno">
            <a:extLst>
              <a:ext uri="{FF2B5EF4-FFF2-40B4-BE49-F238E27FC236}">
                <a16:creationId xmlns:a16="http://schemas.microsoft.com/office/drawing/2014/main" id="{1BF32332-3C80-D5D0-931B-AD3368F635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87038" y="3506835"/>
            <a:ext cx="914400" cy="914400"/>
          </a:xfrm>
          <a:prstGeom prst="rect">
            <a:avLst/>
          </a:prstGeom>
        </p:spPr>
      </p:pic>
      <p:pic>
        <p:nvPicPr>
          <p:cNvPr id="35" name="Elemento grafico 34" descr="Indicatore contorno">
            <a:extLst>
              <a:ext uri="{FF2B5EF4-FFF2-40B4-BE49-F238E27FC236}">
                <a16:creationId xmlns:a16="http://schemas.microsoft.com/office/drawing/2014/main" id="{ED569BFE-84A2-CB8F-F94D-F2B43627DB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68828" y="1879080"/>
            <a:ext cx="914400" cy="91440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7C9A9AB-2A71-7FBE-78F7-23F40F553384}"/>
              </a:ext>
            </a:extLst>
          </p:cNvPr>
          <p:cNvSpPr txBox="1"/>
          <p:nvPr/>
        </p:nvSpPr>
        <p:spPr>
          <a:xfrm>
            <a:off x="7177812" y="2096859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352 sedi </a:t>
            </a:r>
          </a:p>
        </p:txBody>
      </p:sp>
      <p:pic>
        <p:nvPicPr>
          <p:cNvPr id="38" name="Elemento grafico 37" descr="Architettura contorno">
            <a:extLst>
              <a:ext uri="{FF2B5EF4-FFF2-40B4-BE49-F238E27FC236}">
                <a16:creationId xmlns:a16="http://schemas.microsoft.com/office/drawing/2014/main" id="{1B20F021-5445-72F1-EC00-CC00A1C98B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383228" y="2615187"/>
            <a:ext cx="914400" cy="914400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EFA230F-E80D-56DF-4A7E-CFA0A75FA004}"/>
              </a:ext>
            </a:extLst>
          </p:cNvPr>
          <p:cNvSpPr txBox="1"/>
          <p:nvPr/>
        </p:nvSpPr>
        <p:spPr>
          <a:xfrm>
            <a:off x="8336320" y="2646562"/>
            <a:ext cx="2169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170 comuni con almeno una scuola di musica</a:t>
            </a:r>
          </a:p>
        </p:txBody>
      </p:sp>
      <p:pic>
        <p:nvPicPr>
          <p:cNvPr id="41" name="Elemento grafico 40" descr="Montagne contorno">
            <a:extLst>
              <a:ext uri="{FF2B5EF4-FFF2-40B4-BE49-F238E27FC236}">
                <a16:creationId xmlns:a16="http://schemas.microsoft.com/office/drawing/2014/main" id="{E893E197-1A28-AB68-2FA6-D642CD6CB5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93710" y="3570342"/>
            <a:ext cx="914400" cy="91440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3EC32F1-AD7E-471C-A14D-4B6C4CF0E5F9}"/>
              </a:ext>
            </a:extLst>
          </p:cNvPr>
          <p:cNvSpPr txBox="1"/>
          <p:nvPr/>
        </p:nvSpPr>
        <p:spPr>
          <a:xfrm>
            <a:off x="8908110" y="3847542"/>
            <a:ext cx="29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di cui 27 montani</a:t>
            </a:r>
          </a:p>
        </p:txBody>
      </p:sp>
      <p:pic>
        <p:nvPicPr>
          <p:cNvPr id="48" name="Elemento grafico 47" descr="Professore contorno">
            <a:extLst>
              <a:ext uri="{FF2B5EF4-FFF2-40B4-BE49-F238E27FC236}">
                <a16:creationId xmlns:a16="http://schemas.microsoft.com/office/drawing/2014/main" id="{B5D77CEB-A6EE-B9EB-F02A-5084C54E23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91710" y="4773636"/>
            <a:ext cx="914400" cy="914400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62096036-B9C6-5768-CA5B-CF05EFF26CC5}"/>
              </a:ext>
            </a:extLst>
          </p:cNvPr>
          <p:cNvSpPr txBox="1"/>
          <p:nvPr/>
        </p:nvSpPr>
        <p:spPr>
          <a:xfrm>
            <a:off x="5568638" y="4968036"/>
            <a:ext cx="3132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Corpo docente composto da circa 4.000 insegnanti</a:t>
            </a:r>
          </a:p>
        </p:txBody>
      </p:sp>
      <p:pic>
        <p:nvPicPr>
          <p:cNvPr id="7" name="Elemento grafico 6" descr="Professoressa contorno">
            <a:extLst>
              <a:ext uri="{FF2B5EF4-FFF2-40B4-BE49-F238E27FC236}">
                <a16:creationId xmlns:a16="http://schemas.microsoft.com/office/drawing/2014/main" id="{573791B7-32FE-6EDE-1CB1-E65F92152F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7310" y="47736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0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30" y="165566"/>
            <a:ext cx="936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Qualificazione dell'alfabetizzazione musicale (art. 5)</a:t>
            </a:r>
            <a:br>
              <a:rPr lang="it-IT" sz="2800" b="1"/>
            </a:b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F1605EBF-110E-A6AB-F332-34E9BCD28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970261"/>
              </p:ext>
            </p:extLst>
          </p:nvPr>
        </p:nvGraphicFramePr>
        <p:xfrm>
          <a:off x="1136074" y="1099127"/>
          <a:ext cx="6400800" cy="505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magine 6" descr="Immagine che contiene musica, persona, Strumento musicale, musica classica&#10;&#10;Descrizione generata automaticamente">
            <a:extLst>
              <a:ext uri="{FF2B5EF4-FFF2-40B4-BE49-F238E27FC236}">
                <a16:creationId xmlns:a16="http://schemas.microsoft.com/office/drawing/2014/main" id="{E9118385-FFAF-D566-3CFF-581EC0D3B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4154" r="8599" b="14816"/>
          <a:stretch/>
        </p:blipFill>
        <p:spPr>
          <a:xfrm>
            <a:off x="7753735" y="2239189"/>
            <a:ext cx="4211622" cy="2619139"/>
          </a:xfrm>
          <a:prstGeom prst="rect">
            <a:avLst/>
          </a:prstGeom>
          <a:ln w="38100">
            <a:solidFill>
              <a:srgbClr val="ACD433"/>
            </a:solidFill>
          </a:ln>
        </p:spPr>
      </p:pic>
    </p:spTree>
    <p:extLst>
      <p:ext uri="{BB962C8B-B14F-4D97-AF65-F5344CB8AC3E}">
        <p14:creationId xmlns:p14="http://schemas.microsoft.com/office/powerpoint/2010/main" val="172475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30" y="165566"/>
            <a:ext cx="936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Qualificazione dell'alfabetizzazione musicale (art. 5)</a:t>
            </a:r>
            <a:br>
              <a:rPr lang="it-IT" sz="2800" b="1"/>
            </a:b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F1605EBF-110E-A6AB-F332-34E9BCD28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645473"/>
              </p:ext>
            </p:extLst>
          </p:nvPr>
        </p:nvGraphicFramePr>
        <p:xfrm>
          <a:off x="1136074" y="1099127"/>
          <a:ext cx="6400800" cy="5050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magine 5" descr="Immagine che contiene persona, concerto, vestiti, Gruppo musicale&#10;&#10;Descrizione generata automaticamente">
            <a:extLst>
              <a:ext uri="{FF2B5EF4-FFF2-40B4-BE49-F238E27FC236}">
                <a16:creationId xmlns:a16="http://schemas.microsoft.com/office/drawing/2014/main" id="{8EA897CE-2F51-7326-1282-75D9A35ECF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15914" r="35170" b="17085"/>
          <a:stretch/>
        </p:blipFill>
        <p:spPr>
          <a:xfrm>
            <a:off x="7747674" y="2105079"/>
            <a:ext cx="4176472" cy="3038764"/>
          </a:xfrm>
          <a:prstGeom prst="rect">
            <a:avLst/>
          </a:prstGeom>
          <a:ln w="38100"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384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30" y="165566"/>
            <a:ext cx="936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Qualificazione dell'alfabetizzazione musicale (art. 5)</a:t>
            </a:r>
            <a:br>
              <a:rPr lang="it-IT" sz="2800" b="1"/>
            </a:b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434FB5-63E9-5ADA-8ECA-9E176E923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192936"/>
            <a:ext cx="10080000" cy="5040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triennio 2021-2023 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scuole di musica riconosciute sono state protagoniste della realizzazione di 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progetti 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sostenuti come 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qualificazione 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dell'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alfabetizzazione musicale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insieme a formazioni di tipo bandistico e corale, mirati a promuovere una 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musicale diffusa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differenziata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inclusiva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a favorire il </a:t>
            </a:r>
            <a:r>
              <a:rPr lang="it-IT" sz="1800" b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dialogo interculturale</a:t>
            </a:r>
            <a:r>
              <a:rPr lang="it-IT" sz="18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18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 sz="1600"/>
          </a:p>
          <a:p>
            <a:pPr marL="0" indent="0">
              <a:buNone/>
            </a:pPr>
            <a:r>
              <a:rPr lang="it-IT" sz="1600" b="1"/>
              <a:t>300</a:t>
            </a:r>
            <a:r>
              <a:rPr lang="it-IT" sz="1600"/>
              <a:t> circa i </a:t>
            </a:r>
            <a:r>
              <a:rPr lang="it-IT" sz="1600" b="1"/>
              <a:t>corsi</a:t>
            </a:r>
            <a:r>
              <a:rPr lang="it-IT" sz="1600"/>
              <a:t> di alfabetizzazione musicale in </a:t>
            </a:r>
            <a:r>
              <a:rPr lang="it-IT" sz="1600" b="1"/>
              <a:t>scuole di musica </a:t>
            </a:r>
          </a:p>
          <a:p>
            <a:pPr marL="0" indent="0">
              <a:buNone/>
            </a:pPr>
            <a:endParaRPr lang="it-IT" sz="1600"/>
          </a:p>
          <a:p>
            <a:pPr marL="0" indent="0">
              <a:buNone/>
            </a:pPr>
            <a:r>
              <a:rPr lang="it-IT" sz="1600"/>
              <a:t>											oltre </a:t>
            </a:r>
            <a:r>
              <a:rPr lang="it-IT" sz="1600" b="1"/>
              <a:t>30</a:t>
            </a:r>
            <a:r>
              <a:rPr lang="it-IT" sz="1600"/>
              <a:t> i </a:t>
            </a:r>
            <a:r>
              <a:rPr lang="it-IT" sz="1600" b="1"/>
              <a:t>corsi</a:t>
            </a:r>
            <a:r>
              <a:rPr lang="it-IT" sz="1600"/>
              <a:t> delle </a:t>
            </a:r>
            <a:r>
              <a:rPr lang="it-IT" sz="1600" b="1"/>
              <a:t>formazioni corali </a:t>
            </a:r>
          </a:p>
          <a:p>
            <a:pPr marL="0" indent="0">
              <a:buNone/>
            </a:pPr>
            <a:endParaRPr lang="it-IT" sz="1600" b="1"/>
          </a:p>
          <a:p>
            <a:pPr marL="0" indent="0">
              <a:buNone/>
            </a:pPr>
            <a:r>
              <a:rPr lang="it-IT" sz="1600"/>
              <a:t>oltre </a:t>
            </a:r>
            <a:r>
              <a:rPr lang="it-IT" sz="1600" b="1"/>
              <a:t>200</a:t>
            </a:r>
            <a:r>
              <a:rPr lang="it-IT" sz="1600"/>
              <a:t> i </a:t>
            </a:r>
            <a:r>
              <a:rPr lang="it-IT" sz="1600" b="1"/>
              <a:t>corsi</a:t>
            </a:r>
            <a:r>
              <a:rPr lang="it-IT" sz="1600"/>
              <a:t> delle </a:t>
            </a:r>
            <a:r>
              <a:rPr lang="it-IT" sz="1600" b="1"/>
              <a:t>formazioni bandistiche</a:t>
            </a:r>
          </a:p>
          <a:p>
            <a:pPr marL="0" indent="0">
              <a:buNone/>
            </a:pPr>
            <a:r>
              <a:rPr lang="it-IT" sz="1600" b="1"/>
              <a:t> </a:t>
            </a:r>
          </a:p>
          <a:p>
            <a:pPr marL="0" indent="0">
              <a:buNone/>
            </a:pPr>
            <a:endParaRPr lang="it-IT" sz="1600" b="1">
              <a:solidFill>
                <a:srgbClr val="ACD433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sz="1600" b="1">
                <a:solidFill>
                  <a:srgbClr val="ACD433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Nel 2021-2023 questa azione è stata finanziata con oltre 1,2 milioni di euro</a:t>
            </a:r>
          </a:p>
          <a:p>
            <a:pPr marL="0" indent="0">
              <a:buNone/>
            </a:pPr>
            <a:endParaRPr lang="it-IT" sz="1600" b="1"/>
          </a:p>
        </p:txBody>
      </p:sp>
      <p:pic>
        <p:nvPicPr>
          <p:cNvPr id="8" name="Elemento grafico 7" descr="Tamburo contorno">
            <a:extLst>
              <a:ext uri="{FF2B5EF4-FFF2-40B4-BE49-F238E27FC236}">
                <a16:creationId xmlns:a16="http://schemas.microsoft.com/office/drawing/2014/main" id="{22BEC0BB-89D3-CB05-FD7D-F2D47482C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8276" y="4423761"/>
            <a:ext cx="914400" cy="914400"/>
          </a:xfrm>
          <a:prstGeom prst="rect">
            <a:avLst/>
          </a:prstGeom>
        </p:spPr>
      </p:pic>
      <p:pic>
        <p:nvPicPr>
          <p:cNvPr id="9" name="Elemento grafico 8" descr="Architettura contorno">
            <a:extLst>
              <a:ext uri="{FF2B5EF4-FFF2-40B4-BE49-F238E27FC236}">
                <a16:creationId xmlns:a16="http://schemas.microsoft.com/office/drawing/2014/main" id="{E607C293-4416-E616-20BF-60C1BB3A4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3311" y="2377463"/>
            <a:ext cx="914400" cy="914400"/>
          </a:xfrm>
          <a:prstGeom prst="rect">
            <a:avLst/>
          </a:prstGeom>
        </p:spPr>
      </p:pic>
      <p:pic>
        <p:nvPicPr>
          <p:cNvPr id="11" name="Elemento grafico 10" descr="Conduttrice contorno">
            <a:extLst>
              <a:ext uri="{FF2B5EF4-FFF2-40B4-BE49-F238E27FC236}">
                <a16:creationId xmlns:a16="http://schemas.microsoft.com/office/drawing/2014/main" id="{1D1189D5-7507-DEF8-CCB5-B7EA148301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4955" y="3687758"/>
            <a:ext cx="914400" cy="914400"/>
          </a:xfrm>
          <a:prstGeom prst="rect">
            <a:avLst/>
          </a:prstGeom>
        </p:spPr>
      </p:pic>
      <p:pic>
        <p:nvPicPr>
          <p:cNvPr id="14" name="Elemento grafico 13" descr="Conduttore (maschio) contorno">
            <a:extLst>
              <a:ext uri="{FF2B5EF4-FFF2-40B4-BE49-F238E27FC236}">
                <a16:creationId xmlns:a16="http://schemas.microsoft.com/office/drawing/2014/main" id="{3D0E567C-EA52-5937-B1DD-F2EE14DED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26111" y="3687758"/>
            <a:ext cx="914400" cy="914400"/>
          </a:xfrm>
          <a:prstGeom prst="rect">
            <a:avLst/>
          </a:prstGeom>
        </p:spPr>
      </p:pic>
      <p:pic>
        <p:nvPicPr>
          <p:cNvPr id="16" name="Elemento grafico 15" descr="Clarinetto contorno">
            <a:extLst>
              <a:ext uri="{FF2B5EF4-FFF2-40B4-BE49-F238E27FC236}">
                <a16:creationId xmlns:a16="http://schemas.microsoft.com/office/drawing/2014/main" id="{F2371A03-C920-BF20-BC23-746AA3B976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54764" y="44237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0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30" y="165566"/>
            <a:ext cx="936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Qualificazione dell'alfabetizzazione musicale (art. 5)</a:t>
            </a:r>
            <a:br>
              <a:rPr lang="it-IT" sz="2800" b="1"/>
            </a:b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434FB5-63E9-5ADA-8ECA-9E176E923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014" y="1192936"/>
            <a:ext cx="10823944" cy="5040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900" b="1"/>
              <a:t>Incentivi e Progetti: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Scuole di musica – Musica nelle Scuole</a:t>
            </a:r>
            <a:r>
              <a:rPr lang="it-IT" sz="1500">
                <a:latin typeface="+mn-lt"/>
              </a:rPr>
              <a:t> - ASSONANZA ETS (Ass. scuole di musica) con 79 scuole di musica aderenti al progetto 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La banda in formazione </a:t>
            </a:r>
            <a:r>
              <a:rPr lang="it-IT" sz="1500">
                <a:latin typeface="+mn-lt"/>
              </a:rPr>
              <a:t>– ASSONANZA ETS con ANBIMA con 83 bande aderenti al progetto</a:t>
            </a:r>
          </a:p>
          <a:p>
            <a:pPr marL="0" indent="0">
              <a:buNone/>
            </a:pPr>
            <a:r>
              <a:rPr lang="it-IT" sz="1500" b="1" err="1">
                <a:latin typeface="+mn-lt"/>
              </a:rPr>
              <a:t>Ri</a:t>
            </a:r>
            <a:r>
              <a:rPr lang="it-IT" sz="1500" b="1">
                <a:latin typeface="+mn-lt"/>
              </a:rPr>
              <a:t>-accendo la Voce </a:t>
            </a:r>
            <a:r>
              <a:rPr lang="it-IT" sz="1500">
                <a:latin typeface="+mn-lt"/>
              </a:rPr>
              <a:t>- AERCO (Ass. Emiliano-Romagnola Cori) con 14 cori aderenti al progetto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Musica Maestro, Musica Ragazzi, Festa della musica, Gemellaggi </a:t>
            </a:r>
            <a:r>
              <a:rPr lang="it-IT" sz="1500">
                <a:latin typeface="+mn-lt"/>
              </a:rPr>
              <a:t>- RTO Fondazione Teatro Rossini, Ensemble Mariani soc. coop., Angelo </a:t>
            </a:r>
            <a:r>
              <a:rPr lang="it-IT" sz="1500" err="1">
                <a:latin typeface="+mn-lt"/>
              </a:rPr>
              <a:t>Pescarini</a:t>
            </a:r>
            <a:r>
              <a:rPr lang="it-IT" sz="1500">
                <a:latin typeface="+mn-lt"/>
              </a:rPr>
              <a:t> scuola, arti e mestieri soc. cons. a r.l.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Music </a:t>
            </a:r>
            <a:r>
              <a:rPr lang="it-IT" sz="1500" b="1" err="1">
                <a:latin typeface="+mn-lt"/>
              </a:rPr>
              <a:t>Moves</a:t>
            </a:r>
            <a:r>
              <a:rPr lang="it-IT" sz="1500" b="1">
                <a:latin typeface="+mn-lt"/>
              </a:rPr>
              <a:t> People </a:t>
            </a:r>
            <a:r>
              <a:rPr lang="it-IT" sz="1500">
                <a:latin typeface="+mn-lt"/>
              </a:rPr>
              <a:t>- RTO Il Temporale APS, </a:t>
            </a:r>
            <a:r>
              <a:rPr lang="it-IT" sz="1500" err="1">
                <a:latin typeface="+mn-lt"/>
              </a:rPr>
              <a:t>Musicalia</a:t>
            </a:r>
            <a:r>
              <a:rPr lang="it-IT" sz="1500">
                <a:latin typeface="+mn-lt"/>
              </a:rPr>
              <a:t> associazione musicale, Associazione musicale Dozzese APS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La musica è per tutti </a:t>
            </a:r>
            <a:r>
              <a:rPr lang="it-IT" sz="1500">
                <a:latin typeface="+mn-lt"/>
              </a:rPr>
              <a:t>- RTO Fondazione Rocca dei Bentivoglio, Associazione Chiavi d’ascolto APS, Associazione </a:t>
            </a:r>
            <a:r>
              <a:rPr lang="it-IT" sz="1500" err="1">
                <a:latin typeface="+mn-lt"/>
              </a:rPr>
              <a:t>Insuono</a:t>
            </a:r>
            <a:r>
              <a:rPr lang="it-IT" sz="1500">
                <a:latin typeface="+mn-lt"/>
              </a:rPr>
              <a:t> APS 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Musica accessibile </a:t>
            </a:r>
            <a:r>
              <a:rPr lang="it-IT" sz="1500">
                <a:latin typeface="+mn-lt"/>
              </a:rPr>
              <a:t>- RTO </a:t>
            </a:r>
            <a:r>
              <a:rPr lang="it-IT" sz="1500" err="1">
                <a:latin typeface="+mn-lt"/>
              </a:rPr>
              <a:t>Senzaspine</a:t>
            </a:r>
            <a:r>
              <a:rPr lang="it-IT" sz="1500">
                <a:latin typeface="+mn-lt"/>
              </a:rPr>
              <a:t> APS, Associazione Arci Comitato territoriale di Reggio Emilia APS, Arci Soliera APS, Arci Centro studi musicali “I. Caimmi” APS, Circolo culturale Solaris APS</a:t>
            </a:r>
          </a:p>
          <a:p>
            <a:pPr marL="0" indent="0">
              <a:buNone/>
            </a:pPr>
            <a:endParaRPr lang="it-IT" sz="1600" b="1"/>
          </a:p>
          <a:p>
            <a:pPr marL="0" indent="0">
              <a:buNone/>
            </a:pPr>
            <a:r>
              <a:rPr lang="it-IT" sz="1900" b="1"/>
              <a:t>Azioni di sistema: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Una musica per tutti </a:t>
            </a:r>
            <a:r>
              <a:rPr lang="it-IT" sz="1500">
                <a:latin typeface="+mn-lt"/>
              </a:rPr>
              <a:t>– ASSONANZA ETS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Accademia per direttori di coro </a:t>
            </a:r>
            <a:r>
              <a:rPr lang="it-IT" sz="1500">
                <a:latin typeface="+mn-lt"/>
              </a:rPr>
              <a:t>- AERCO 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Giovani direttori di banda del futuro</a:t>
            </a:r>
            <a:r>
              <a:rPr lang="it-IT" sz="1500">
                <a:latin typeface="+mn-lt"/>
              </a:rPr>
              <a:t>– ASSONANZA ETS</a:t>
            </a:r>
          </a:p>
          <a:p>
            <a:pPr marL="0" indent="0">
              <a:buNone/>
            </a:pPr>
            <a:r>
              <a:rPr lang="it-IT" sz="1500" b="1">
                <a:latin typeface="+mn-lt"/>
              </a:rPr>
              <a:t>Aggiornamento insegnanti </a:t>
            </a:r>
            <a:r>
              <a:rPr lang="it-IT" sz="1500">
                <a:latin typeface="+mn-lt"/>
              </a:rPr>
              <a:t>- </a:t>
            </a:r>
            <a:r>
              <a:rPr lang="it-IT" sz="1500" err="1">
                <a:latin typeface="+mn-lt"/>
              </a:rPr>
              <a:t>Senzaspine</a:t>
            </a:r>
            <a:r>
              <a:rPr lang="it-IT" sz="1500">
                <a:latin typeface="+mn-lt"/>
              </a:rPr>
              <a:t> APS</a:t>
            </a:r>
            <a:endParaRPr lang="it-IT" sz="1600" b="1"/>
          </a:p>
        </p:txBody>
      </p:sp>
    </p:spTree>
    <p:extLst>
      <p:ext uri="{BB962C8B-B14F-4D97-AF65-F5344CB8AC3E}">
        <p14:creationId xmlns:p14="http://schemas.microsoft.com/office/powerpoint/2010/main" val="2638470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30" y="165566"/>
            <a:ext cx="9360000" cy="14004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Qualificazione dell'alfabetizzazione musicale (art. 5)</a:t>
            </a:r>
            <a:br>
              <a:rPr lang="it-IT" sz="2800" b="1"/>
            </a:br>
            <a:r>
              <a:rPr lang="it-IT" sz="2400"/>
              <a:t>Contributi regionali triennio 2021-2023 </a:t>
            </a:r>
            <a:r>
              <a:rPr lang="it-IT" sz="1800" i="1"/>
              <a:t>(valori in euro)</a:t>
            </a: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EBB5274E-4B8D-13A5-8891-8F8984D822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302624"/>
              </p:ext>
            </p:extLst>
          </p:nvPr>
        </p:nvGraphicFramePr>
        <p:xfrm>
          <a:off x="1169734" y="1328073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tangolo ad angolo ripiegato 2">
            <a:extLst>
              <a:ext uri="{FF2B5EF4-FFF2-40B4-BE49-F238E27FC236}">
                <a16:creationId xmlns:a16="http://schemas.microsoft.com/office/drawing/2014/main" id="{9D63DD4B-6CC9-9571-8A1F-2D8520B616D7}"/>
              </a:ext>
            </a:extLst>
          </p:cNvPr>
          <p:cNvSpPr/>
          <p:nvPr/>
        </p:nvSpPr>
        <p:spPr>
          <a:xfrm>
            <a:off x="10116884" y="2435954"/>
            <a:ext cx="1980000" cy="1980000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  <a:p>
            <a:pPr algn="ctr"/>
            <a:r>
              <a:rPr lang="it-IT">
                <a:solidFill>
                  <a:srgbClr val="ACD433"/>
                </a:solidFill>
              </a:rPr>
              <a:t>Contributi complessivi nel triennio </a:t>
            </a:r>
          </a:p>
          <a:p>
            <a:pPr algn="ctr"/>
            <a:r>
              <a:rPr lang="it-IT">
                <a:solidFill>
                  <a:srgbClr val="ACD433"/>
                </a:solidFill>
              </a:rPr>
              <a:t>2021-2023:</a:t>
            </a:r>
          </a:p>
          <a:p>
            <a:pPr algn="ctr"/>
            <a:r>
              <a:rPr lang="it-IT" b="1">
                <a:solidFill>
                  <a:srgbClr val="ACD433"/>
                </a:solidFill>
              </a:rPr>
              <a:t>euro 2.307.965,00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94687A83-5C10-8F0F-8CDF-F31ABA55E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27830"/>
              </p:ext>
            </p:extLst>
          </p:nvPr>
        </p:nvGraphicFramePr>
        <p:xfrm>
          <a:off x="2172000" y="5487379"/>
          <a:ext cx="7848000" cy="69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00">
                  <a:extLst>
                    <a:ext uri="{9D8B030D-6E8A-4147-A177-3AD203B41FA5}">
                      <a16:colId xmlns:a16="http://schemas.microsoft.com/office/drawing/2014/main" val="1671953431"/>
                    </a:ext>
                  </a:extLst>
                </a:gridCol>
                <a:gridCol w="2616000">
                  <a:extLst>
                    <a:ext uri="{9D8B030D-6E8A-4147-A177-3AD203B41FA5}">
                      <a16:colId xmlns:a16="http://schemas.microsoft.com/office/drawing/2014/main" val="4144195458"/>
                    </a:ext>
                  </a:extLst>
                </a:gridCol>
                <a:gridCol w="2616000">
                  <a:extLst>
                    <a:ext uri="{9D8B030D-6E8A-4147-A177-3AD203B41FA5}">
                      <a16:colId xmlns:a16="http://schemas.microsoft.com/office/drawing/2014/main" val="1112936946"/>
                    </a:ext>
                  </a:extLst>
                </a:gridCol>
              </a:tblGrid>
              <a:tr h="260231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/>
                        <a:t>Totale contributo per anno</a:t>
                      </a:r>
                    </a:p>
                  </a:txBody>
                  <a:tcPr marL="91972" marR="91972" marT="45986" marB="45986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/>
                        <a:t>Totale contributo per anno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761841"/>
                  </a:ext>
                </a:extLst>
              </a:tr>
              <a:tr h="387769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rgbClr val="0E5580"/>
                          </a:solidFill>
                        </a:rPr>
                        <a:t>309.865,00</a:t>
                      </a:r>
                    </a:p>
                  </a:txBody>
                  <a:tcPr marL="74265" marR="74265" marT="37138" marB="371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rgbClr val="0E5580"/>
                          </a:solidFill>
                        </a:rPr>
                        <a:t>985.700,00</a:t>
                      </a:r>
                    </a:p>
                  </a:txBody>
                  <a:tcPr marL="74265" marR="74265" marT="37138" marB="3713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rgbClr val="0E5580"/>
                          </a:solidFill>
                        </a:rPr>
                        <a:t>1.012.400,00</a:t>
                      </a:r>
                    </a:p>
                  </a:txBody>
                  <a:tcPr marL="74265" marR="74265" marT="37138" marB="37138" anchor="ctr"/>
                </a:tc>
                <a:extLst>
                  <a:ext uri="{0D108BD9-81ED-4DB2-BD59-A6C34878D82A}">
                    <a16:rowId xmlns:a16="http://schemas.microsoft.com/office/drawing/2014/main" val="2484536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84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30" y="165566"/>
            <a:ext cx="936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Promozione e sviluppo di nuove competenze (art. 6)</a:t>
            </a:r>
            <a:br>
              <a:rPr lang="en-US" sz="1100"/>
            </a:br>
            <a:br>
              <a:rPr lang="it-IT" sz="2800" b="1"/>
            </a:b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FA56D7-C1FC-69D6-4EAC-E17E098E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332653"/>
            <a:ext cx="10080000" cy="432000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2400"/>
              <a:t>Operazioni di formazione per le figure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2400"/>
              <a:t>dello spettacolo dal vivo e del settore musicale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2400"/>
              <a:t>anni 2021-2023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r>
              <a:rPr lang="it-IT"/>
              <a:t>133 percorsi formativi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/>
              <a:t>																											oltre 9 milioni di euro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/>
              <a:t>					di finanziamento complessivo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600"/>
              <a:t>			</a:t>
            </a:r>
            <a:r>
              <a:rPr lang="it-IT" sz="1600" i="1"/>
              <a:t>(a valere su Programma Operativo Regionale FSE 2014/2020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600" i="1"/>
              <a:t>					e Programma Regionale FSE+ 2021/2027)</a:t>
            </a:r>
          </a:p>
          <a:p>
            <a:pPr marL="0" indent="0">
              <a:spcBef>
                <a:spcPts val="0"/>
              </a:spcBef>
              <a:buNone/>
            </a:pPr>
            <a:endParaRPr lang="it-IT" sz="1600"/>
          </a:p>
          <a:p>
            <a:pPr marL="0" indent="0">
              <a:spcBef>
                <a:spcPts val="0"/>
              </a:spcBef>
              <a:buNone/>
            </a:pPr>
            <a:r>
              <a:rPr lang="it-IT" sz="1600"/>
              <a:t>										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sz="1600"/>
              <a:t>														</a:t>
            </a:r>
            <a:r>
              <a:rPr lang="it-IT"/>
              <a:t>circa 1.700 utenti coinvolti</a:t>
            </a:r>
            <a:endParaRPr lang="it-IT" sz="1600"/>
          </a:p>
        </p:txBody>
      </p:sp>
      <p:pic>
        <p:nvPicPr>
          <p:cNvPr id="5" name="Elemento grafico 4" descr="Impronte di scarpa contorno">
            <a:extLst>
              <a:ext uri="{FF2B5EF4-FFF2-40B4-BE49-F238E27FC236}">
                <a16:creationId xmlns:a16="http://schemas.microsoft.com/office/drawing/2014/main" id="{84655500-FA09-F65D-1681-33185B90E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3311" y="2548176"/>
            <a:ext cx="720000" cy="720000"/>
          </a:xfrm>
          <a:prstGeom prst="rect">
            <a:avLst/>
          </a:prstGeom>
        </p:spPr>
      </p:pic>
      <p:pic>
        <p:nvPicPr>
          <p:cNvPr id="8" name="Elemento grafico 7" descr="Filantropia contorno">
            <a:extLst>
              <a:ext uri="{FF2B5EF4-FFF2-40B4-BE49-F238E27FC236}">
                <a16:creationId xmlns:a16="http://schemas.microsoft.com/office/drawing/2014/main" id="{524214B1-E52F-36A5-2096-F868F32FC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0630" y="3069000"/>
            <a:ext cx="720000" cy="720000"/>
          </a:xfrm>
          <a:prstGeom prst="rect">
            <a:avLst/>
          </a:prstGeom>
        </p:spPr>
      </p:pic>
      <p:pic>
        <p:nvPicPr>
          <p:cNvPr id="12" name="Elemento grafico 11" descr="Uomo e donna contorno">
            <a:extLst>
              <a:ext uri="{FF2B5EF4-FFF2-40B4-BE49-F238E27FC236}">
                <a16:creationId xmlns:a16="http://schemas.microsoft.com/office/drawing/2014/main" id="{9ACE1571-E7F9-1246-03D5-A9AA94DF8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03311" y="434792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67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4A20104-BAA2-422E-3CF6-8DB3119506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r="14130" b="-2"/>
          <a:stretch/>
        </p:blipFill>
        <p:spPr>
          <a:xfrm>
            <a:off x="3620768" y="2052916"/>
            <a:ext cx="2670810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A4E83C1-B28D-E4B8-3AC0-01555530564F}"/>
              </a:ext>
            </a:extLst>
          </p:cNvPr>
          <p:cNvSpPr/>
          <p:nvPr/>
        </p:nvSpPr>
        <p:spPr>
          <a:xfrm>
            <a:off x="6762282" y="2052918"/>
            <a:ext cx="5054579" cy="41954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it-IT" sz="2400">
                <a:solidFill>
                  <a:schemeClr val="bg2"/>
                </a:solidFill>
              </a:rPr>
              <a:t>La Regione sostiene la crescita delle attività musicali di carattere imprenditoriale, nel più ampio contesto delle industrie culturali e creative, attraverso 3 strumenti:</a:t>
            </a:r>
          </a:p>
          <a:p>
            <a:pPr marL="285750" indent="-285750">
              <a:spcBef>
                <a:spcPts val="1000"/>
              </a:spcBef>
              <a:buClr>
                <a:srgbClr val="92D050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it-IT" sz="2400" err="1">
                <a:solidFill>
                  <a:schemeClr val="bg2"/>
                </a:solidFill>
                <a:ea typeface="+mj-ea"/>
                <a:cs typeface="+mj-cs"/>
              </a:rPr>
              <a:t>IncrediBOL</a:t>
            </a:r>
            <a:r>
              <a:rPr lang="it-IT" sz="2400">
                <a:solidFill>
                  <a:schemeClr val="bg2"/>
                </a:solidFill>
                <a:ea typeface="+mj-ea"/>
                <a:cs typeface="+mj-cs"/>
              </a:rPr>
              <a:t>!</a:t>
            </a:r>
          </a:p>
          <a:p>
            <a:pPr marL="285750" indent="-285750">
              <a:spcBef>
                <a:spcPts val="1000"/>
              </a:spcBef>
              <a:buClr>
                <a:srgbClr val="92D050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it-IT" sz="2400" err="1">
                <a:solidFill>
                  <a:schemeClr val="bg2"/>
                </a:solidFill>
                <a:ea typeface="+mj-ea"/>
                <a:cs typeface="+mj-cs"/>
              </a:rPr>
              <a:t>Clust</a:t>
            </a:r>
            <a:r>
              <a:rPr lang="it-IT" sz="2400">
                <a:solidFill>
                  <a:schemeClr val="bg2"/>
                </a:solidFill>
                <a:ea typeface="+mj-ea"/>
                <a:cs typeface="+mj-cs"/>
              </a:rPr>
              <a:t>-ER Create</a:t>
            </a:r>
          </a:p>
          <a:p>
            <a:pPr marL="285750" indent="-285750">
              <a:spcBef>
                <a:spcPts val="1000"/>
              </a:spcBef>
              <a:buClr>
                <a:srgbClr val="92D050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it-IT" sz="2400">
                <a:solidFill>
                  <a:schemeClr val="bg2"/>
                </a:solidFill>
                <a:ea typeface="+mj-ea"/>
                <a:cs typeface="+mj-cs"/>
              </a:rPr>
              <a:t>Hub Cultura e Creatività</a:t>
            </a:r>
            <a:endParaRPr lang="en-US" sz="2400">
              <a:solidFill>
                <a:schemeClr val="bg2"/>
              </a:solidFill>
              <a:ea typeface="+mj-ea"/>
              <a:cs typeface="+mj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D72DA2-9615-903D-080D-37CAED01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82380"/>
            <a:ext cx="10589847" cy="111817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b="1" err="1"/>
              <a:t>Sviluppo</a:t>
            </a:r>
            <a:r>
              <a:rPr lang="en-US" sz="3600" b="1"/>
              <a:t> delle </a:t>
            </a:r>
            <a:r>
              <a:rPr lang="en-US" sz="3600" b="1" err="1"/>
              <a:t>capacità</a:t>
            </a:r>
            <a:r>
              <a:rPr lang="en-US" sz="3600" b="1"/>
              <a:t> e Attività </a:t>
            </a:r>
            <a:r>
              <a:rPr lang="en-US" sz="3600" b="1" err="1"/>
              <a:t>imprenditoriali</a:t>
            </a:r>
            <a:r>
              <a:rPr lang="en-US" sz="3600" b="1"/>
              <a:t> </a:t>
            </a:r>
            <a:br>
              <a:rPr lang="en-US" sz="3600" b="1"/>
            </a:br>
            <a:r>
              <a:rPr lang="en-US" sz="3600" b="1"/>
              <a:t>(art. 7)</a:t>
            </a:r>
            <a:br>
              <a:rPr lang="en-US" sz="2900"/>
            </a:br>
            <a:endParaRPr lang="en-US" sz="2900"/>
          </a:p>
        </p:txBody>
      </p:sp>
      <p:pic>
        <p:nvPicPr>
          <p:cNvPr id="6" name="Segnaposto contenuto 5" descr="Immagine che contiene Elementi grafici, testo, logo, Carattere&#10;&#10;Descrizione generata automaticamente">
            <a:extLst>
              <a:ext uri="{FF2B5EF4-FFF2-40B4-BE49-F238E27FC236}">
                <a16:creationId xmlns:a16="http://schemas.microsoft.com/office/drawing/2014/main" id="{FA4B52D5-CB14-32D3-68A4-3C95BB00A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r="22361" b="3"/>
          <a:stretch/>
        </p:blipFill>
        <p:spPr>
          <a:xfrm>
            <a:off x="646111" y="2052916"/>
            <a:ext cx="2670808" cy="41954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0" name="Immagine 9" descr="Immagine che contiene computer, computer, persona, interno&#10;&#10;Descrizione generata automaticamente">
            <a:extLst>
              <a:ext uri="{FF2B5EF4-FFF2-40B4-BE49-F238E27FC236}">
                <a16:creationId xmlns:a16="http://schemas.microsoft.com/office/drawing/2014/main" id="{DE25EB1E-AFDC-89DE-AE16-C36A78EC8A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26904" b="-4"/>
          <a:stretch/>
        </p:blipFill>
        <p:spPr>
          <a:xfrm>
            <a:off x="3620768" y="4192675"/>
            <a:ext cx="2670810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AD6FE59-EA74-7708-8BF3-BF136C8116C0}"/>
              </a:ext>
            </a:extLst>
          </p:cNvPr>
          <p:cNvSpPr/>
          <p:nvPr/>
        </p:nvSpPr>
        <p:spPr>
          <a:xfrm>
            <a:off x="3036000" y="6446238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891767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B9538A-2A89-47DD-996C-7D2BE2AB6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DFCBF5-4A75-0A54-FF44-FA744633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57" y="238964"/>
            <a:ext cx="3586326" cy="66507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it-IT" sz="16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6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4900" b="1" err="1">
                <a:solidFill>
                  <a:schemeClr val="bg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IncrediBOL</a:t>
            </a:r>
            <a:r>
              <a:rPr lang="it-IT" sz="4900" b="1">
                <a:solidFill>
                  <a:schemeClr val="bg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it-IT" sz="2000">
                <a:solidFill>
                  <a:srgbClr val="EBEBE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2000" b="1">
                <a:solidFill>
                  <a:srgbClr val="EBEBEB"/>
                </a:solidFill>
              </a:rPr>
            </a:br>
            <a:endParaRPr lang="it-IT" sz="2000">
              <a:solidFill>
                <a:srgbClr val="EBEBEB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25979B-5325-4898-8EF9-5C174B192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4B22E2B-30D5-47A4-97C5-091EA1AB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6DA3CD-A002-40ED-8194-B4E637BD7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graphicFrame>
        <p:nvGraphicFramePr>
          <p:cNvPr id="8" name="Grafico 4">
            <a:extLst>
              <a:ext uri="{FF2B5EF4-FFF2-40B4-BE49-F238E27FC236}">
                <a16:creationId xmlns:a16="http://schemas.microsoft.com/office/drawing/2014/main" id="{053E39D6-34CD-423C-3683-89BF73702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2838144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3C2781F6-2CFF-A57A-F77C-655583FDBCD2}"/>
              </a:ext>
            </a:extLst>
          </p:cNvPr>
          <p:cNvSpPr/>
          <p:nvPr/>
        </p:nvSpPr>
        <p:spPr>
          <a:xfrm>
            <a:off x="4660712" y="64704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tx2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>
              <a:solidFill>
                <a:schemeClr val="tx2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C02E00-A94F-9784-7985-546BAD8FF5A8}"/>
              </a:ext>
            </a:extLst>
          </p:cNvPr>
          <p:cNvSpPr txBox="1"/>
          <p:nvPr/>
        </p:nvSpPr>
        <p:spPr>
          <a:xfrm>
            <a:off x="185456" y="904036"/>
            <a:ext cx="38716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>
                <a:solidFill>
                  <a:srgbClr val="EBEBEB"/>
                </a:solidFill>
                <a:cs typeface="Calibri" panose="020F0502020204030204" pitchFamily="34" charset="0"/>
              </a:rPr>
              <a:t>Azione</a:t>
            </a:r>
            <a:r>
              <a:rPr lang="it-IT" sz="18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 supporto di progetti di innovazione del settore culturale e creativo (ICC), ideato e realizzato dal Comune di Bologna in accordo e con il sostegno della Regione Emilia-Romagna. </a:t>
            </a:r>
            <a:br>
              <a:rPr lang="it-IT" sz="18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Il bando 2023 si è chiuso ad ottobre e non è ancora stata pubblicata la graduatoria.</a:t>
            </a:r>
            <a:br>
              <a:rPr lang="it-IT" sz="18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8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Oltre al contributo economico, </a:t>
            </a:r>
            <a:r>
              <a:rPr lang="it-IT" sz="1800" err="1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IncrediBOL</a:t>
            </a:r>
            <a:r>
              <a:rPr lang="it-IT" sz="1800">
                <a:solidFill>
                  <a:srgbClr val="EBEBE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! mette a disposizione dei soggetti selezionati:</a:t>
            </a:r>
          </a:p>
          <a:p>
            <a:pPr marL="285750" indent="-285750">
              <a:buClr>
                <a:srgbClr val="92D050"/>
              </a:buClr>
              <a:buFont typeface="Century Gothic" panose="020B0502020202020204" pitchFamily="34" charset="0"/>
              <a:buChar char="►"/>
            </a:pPr>
            <a:r>
              <a:rPr lang="it-IT">
                <a:solidFill>
                  <a:srgbClr val="EBEBEB"/>
                </a:solidFill>
                <a:cs typeface="Calibri" panose="020F0502020204030204" pitchFamily="34" charset="0"/>
              </a:rPr>
              <a:t>Consulenze, attività di formazione e informazione;</a:t>
            </a:r>
          </a:p>
          <a:p>
            <a:pPr marL="285750" indent="-285750">
              <a:buClr>
                <a:srgbClr val="92D050"/>
              </a:buClr>
              <a:buFont typeface="Century Gothic" panose="020B0502020202020204" pitchFamily="34" charset="0"/>
              <a:buChar char="►"/>
            </a:pPr>
            <a:r>
              <a:rPr lang="it-IT">
                <a:solidFill>
                  <a:srgbClr val="EBEBEB"/>
                </a:solidFill>
                <a:cs typeface="Calibri" panose="020F0502020204030204" pitchFamily="34" charset="0"/>
              </a:rPr>
              <a:t>Attività di promozione, networking e comunicazione;</a:t>
            </a:r>
          </a:p>
          <a:p>
            <a:pPr marL="285750" indent="-285750">
              <a:buClr>
                <a:srgbClr val="92D050"/>
              </a:buClr>
              <a:buFont typeface="Century Gothic" panose="020B0502020202020204" pitchFamily="34" charset="0"/>
              <a:buChar char="►"/>
            </a:pPr>
            <a:r>
              <a:rPr lang="it-IT">
                <a:solidFill>
                  <a:srgbClr val="EBEBEB"/>
                </a:solidFill>
                <a:cs typeface="Calibri" panose="020F0502020204030204" pitchFamily="34" charset="0"/>
              </a:rPr>
              <a:t>Spazi per lo sviluppo del progetto.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98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DFB4B-DAFE-883F-C3EE-8901788B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99" y="371475"/>
            <a:ext cx="3988928" cy="93344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700" b="1"/>
              <a:t>CLUST-ER CREATE </a:t>
            </a:r>
            <a:br>
              <a:rPr lang="it-IT" sz="2700" b="1"/>
            </a:br>
            <a:r>
              <a:rPr lang="it-IT" sz="2700" b="1"/>
              <a:t>CULTURA E CREATIVITÀ</a:t>
            </a:r>
          </a:p>
        </p:txBody>
      </p:sp>
      <p:sp>
        <p:nvSpPr>
          <p:cNvPr id="1043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34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1046" name="Rectangle 1038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6A4546AA-599B-2262-6C0D-6D3AC6DC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1447800"/>
            <a:ext cx="3841781" cy="4886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/>
              <a:t>Associazioni di imprese ed enti di ricerca, formazione e innovazione che si incontrano in una logica di open </a:t>
            </a:r>
            <a:r>
              <a:rPr lang="it-IT" sz="1800" err="1"/>
              <a:t>innovation</a:t>
            </a:r>
            <a:r>
              <a:rPr lang="it-IT" sz="1800"/>
              <a:t> per rafforzare il sistema produttivo regionale, incluso quello musicale, puntando sull’integrazione fra tecnologia, creatività e cultura, creare sinergie ed alleanze con reti ed altre aggregazioni a livello nazionale ed europeo e individuare scenari futuri e temi strategici per ricerca, formazione e internazionalizzazione.</a:t>
            </a:r>
            <a:endParaRPr lang="en-US" sz="1800"/>
          </a:p>
        </p:txBody>
      </p:sp>
      <p:pic>
        <p:nvPicPr>
          <p:cNvPr id="1026" name="Picture 2" descr="Homepage - Clust-ER Create">
            <a:extLst>
              <a:ext uri="{FF2B5EF4-FFF2-40B4-BE49-F238E27FC236}">
                <a16:creationId xmlns:a16="http://schemas.microsoft.com/office/drawing/2014/main" id="{3AC877E3-9C1B-73C7-A128-C8E35764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8140" y="1447799"/>
            <a:ext cx="5976468" cy="4572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353B496-FF45-6F94-F5F5-E41E936D586C}"/>
              </a:ext>
            </a:extLst>
          </p:cNvPr>
          <p:cNvSpPr/>
          <p:nvPr/>
        </p:nvSpPr>
        <p:spPr>
          <a:xfrm>
            <a:off x="4911919" y="6334123"/>
            <a:ext cx="601740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bg2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98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64743"/>
            <a:ext cx="10080000" cy="1440000"/>
          </a:xfrm>
        </p:spPr>
        <p:txBody>
          <a:bodyPr/>
          <a:lstStyle/>
          <a:p>
            <a:pPr algn="ctr"/>
            <a:r>
              <a:rPr lang="it-IT" sz="2800"/>
              <a:t>Legge regionale 16 marzo 2018, n. 2</a:t>
            </a:r>
            <a:br>
              <a:rPr lang="it-IT" sz="3200"/>
            </a:br>
            <a:r>
              <a:rPr lang="it-IT" sz="320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3200"/>
              <a:t>Norme in materia di sviluppo </a:t>
            </a:r>
            <a:br>
              <a:rPr lang="it-IT" sz="3200"/>
            </a:br>
            <a:r>
              <a:rPr lang="it-IT" sz="3200"/>
              <a:t>del settore musicale</a:t>
            </a:r>
            <a:r>
              <a:rPr lang="it-IT" sz="320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it-IT" sz="3200"/>
          </a:p>
        </p:txBody>
      </p:sp>
      <p:graphicFrame>
        <p:nvGraphicFramePr>
          <p:cNvPr id="25" name="Segnaposto contenuto 2">
            <a:extLst>
              <a:ext uri="{FF2B5EF4-FFF2-40B4-BE49-F238E27FC236}">
                <a16:creationId xmlns:a16="http://schemas.microsoft.com/office/drawing/2014/main" id="{CEFAC7F0-321A-4566-80D2-FDC5817ECE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828631"/>
              </p:ext>
            </p:extLst>
          </p:nvPr>
        </p:nvGraphicFramePr>
        <p:xfrm>
          <a:off x="1056000" y="1993635"/>
          <a:ext cx="10080000" cy="32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307196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7">
            <a:extLst>
              <a:ext uri="{FF2B5EF4-FFF2-40B4-BE49-F238E27FC236}">
                <a16:creationId xmlns:a16="http://schemas.microsoft.com/office/drawing/2014/main" id="{DD540830-1D5B-4124-AD19-E95C33AC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EC1DA3-9397-1C36-2A80-98C751C4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011" y="436605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HUB CULTURA E CREATIVITÀ</a:t>
            </a: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8B1928F0-389D-4382-8440-F6150A01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F9B0FBD-51D8-4E3C-9E78-429AE667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pic>
        <p:nvPicPr>
          <p:cNvPr id="6" name="Segnaposto contenuto 5" descr="Immagine che contiene elettronica, altoparlante, megafono&#10;&#10;Descrizione generata automaticamente">
            <a:extLst>
              <a:ext uri="{FF2B5EF4-FFF2-40B4-BE49-F238E27FC236}">
                <a16:creationId xmlns:a16="http://schemas.microsoft.com/office/drawing/2014/main" id="{F8BC011C-E424-9CDE-469E-F484F2691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4" y="3077714"/>
            <a:ext cx="4326889" cy="2066089"/>
          </a:xfrm>
          <a:prstGeom prst="rect">
            <a:avLst/>
          </a:prstGeom>
          <a:effectLst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541DC1-1A66-A5FF-0069-012D1FF7D389}"/>
              </a:ext>
            </a:extLst>
          </p:cNvPr>
          <p:cNvSpPr txBox="1"/>
          <p:nvPr/>
        </p:nvSpPr>
        <p:spPr>
          <a:xfrm>
            <a:off x="5450890" y="2242911"/>
            <a:ext cx="6544636" cy="4178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Uno </a:t>
            </a:r>
            <a:r>
              <a:rPr lang="en-US" sz="220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strumento</a:t>
            </a:r>
            <a:r>
              <a:rPr lang="en-US" sz="2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di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raccordo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operativo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tra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gli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stakeholder (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matrice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Hub and Spoke) in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grado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di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operare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come punto di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convergenza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sintesi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e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rappresentanza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tra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gli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attori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dell’ecosistema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regionale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.</a:t>
            </a:r>
            <a:b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Primo </a:t>
            </a:r>
            <a:r>
              <a:rPr lang="en-US" sz="220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Avviso</a:t>
            </a:r>
            <a:r>
              <a:rPr lang="en-US" sz="2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(Scaduto il 24 </a:t>
            </a:r>
            <a:r>
              <a:rPr lang="en-US" sz="220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ottobre</a:t>
            </a:r>
            <a:r>
              <a:rPr lang="en-US" sz="2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220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“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Sostegno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ai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progetti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di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innovazione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delle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imprese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, delle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filiere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e delle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attività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professionali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,</a:t>
            </a:r>
            <a:r>
              <a:rPr lang="en-US" sz="2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incentivandone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il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rafforzamento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e la </a:t>
            </a:r>
            <a:r>
              <a:rPr lang="en-US" sz="2200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crescita</a:t>
            </a:r>
            <a:r>
              <a:rPr lang="en-US" sz="22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”</a:t>
            </a:r>
            <a:endParaRPr lang="en-US" sz="2200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200">
              <a:solidFill>
                <a:schemeClr val="bg2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52D4CCC-45F3-D36E-E777-09626EDC47C1}"/>
              </a:ext>
            </a:extLst>
          </p:cNvPr>
          <p:cNvSpPr/>
          <p:nvPr/>
        </p:nvSpPr>
        <p:spPr>
          <a:xfrm>
            <a:off x="3036000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bg2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>
              <a:solidFill>
                <a:schemeClr val="bg2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8735BC1-EDB6-7052-6BC6-7D30C62B68C3}"/>
              </a:ext>
            </a:extLst>
          </p:cNvPr>
          <p:cNvSpPr/>
          <p:nvPr/>
        </p:nvSpPr>
        <p:spPr>
          <a:xfrm>
            <a:off x="3196393" y="4332153"/>
            <a:ext cx="1882066" cy="656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324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7">
            <a:extLst>
              <a:ext uri="{FF2B5EF4-FFF2-40B4-BE49-F238E27FC236}">
                <a16:creationId xmlns:a16="http://schemas.microsoft.com/office/drawing/2014/main" id="{DD540830-1D5B-4124-AD19-E95C33AC2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EC1DA3-9397-1C36-2A80-98C751C4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5" y="519296"/>
            <a:ext cx="10821879" cy="10166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z="3200" b="1"/>
              <a:t>SOSTEGNO ALL’INNOVAZIONE E AGLI </a:t>
            </a:r>
            <a:br>
              <a:rPr lang="it-IT" sz="3200" b="1"/>
            </a:br>
            <a:r>
              <a:rPr lang="it-IT" sz="3200" b="1"/>
              <a:t>INVESTIMENTI DELLE IMPRESE CULTURALI E CREATIVE</a:t>
            </a:r>
            <a:endParaRPr lang="en-US" sz="3200" b="1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8B1928F0-389D-4382-8440-F6150A01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F9B0FBD-51D8-4E3C-9E78-429AE6676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541DC1-1A66-A5FF-0069-012D1FF7D389}"/>
              </a:ext>
            </a:extLst>
          </p:cNvPr>
          <p:cNvSpPr txBox="1"/>
          <p:nvPr/>
        </p:nvSpPr>
        <p:spPr>
          <a:xfrm>
            <a:off x="315762" y="2252142"/>
            <a:ext cx="7611998" cy="1725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600" b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7 </a:t>
            </a:r>
            <a:r>
              <a:rPr lang="en-US" sz="1600" b="1" err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milioni</a:t>
            </a:r>
            <a:r>
              <a:rPr lang="en-US" sz="1600" b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di euro</a:t>
            </a:r>
            <a:r>
              <a:rPr lang="en-US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del Programma operativo regionale del Fondo europeo di sviluppo regionale Fesr per favorire la nascita, lo sviluppo e il consolidamento di progetti innovativi delle imprese culturali e creative.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Destinatari: soggetti - iscritti al Registro delle imprese o al Repertorio economico amministrativo con le dimensioni di micro, piccole e medie imprese – operanti negli ambiti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52D4CCC-45F3-D36E-E777-09626EDC47C1}"/>
              </a:ext>
            </a:extLst>
          </p:cNvPr>
          <p:cNvSpPr/>
          <p:nvPr/>
        </p:nvSpPr>
        <p:spPr>
          <a:xfrm>
            <a:off x="3036000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bg2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>
              <a:solidFill>
                <a:schemeClr val="bg2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51CDA6A-49EE-10E7-8338-5B7129367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6" t="4842" r="9331" b="10900"/>
          <a:stretch/>
        </p:blipFill>
        <p:spPr>
          <a:xfrm>
            <a:off x="7433751" y="2933702"/>
            <a:ext cx="4662511" cy="28024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D669E2-2898-5B24-3B97-A465A48C4110}"/>
              </a:ext>
            </a:extLst>
          </p:cNvPr>
          <p:cNvSpPr txBox="1"/>
          <p:nvPr/>
        </p:nvSpPr>
        <p:spPr>
          <a:xfrm>
            <a:off x="10264" y="3892526"/>
            <a:ext cx="3826142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</a:t>
            </a:r>
            <a:r>
              <a:rPr lang="it-IT" sz="1600" b="1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Musica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Audiovisivo </a:t>
            </a:r>
            <a:r>
              <a:rPr lang="it-IT" sz="16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 radio (televisione, </a:t>
            </a: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film/cinema, videogiochi, software e multimedia)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Moda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Architettura e Design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-Arti visive (inclusa fotografia)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E41726-12D8-9D36-229B-3AD87AE34DF3}"/>
              </a:ext>
            </a:extLst>
          </p:cNvPr>
          <p:cNvSpPr txBox="1"/>
          <p:nvPr/>
        </p:nvSpPr>
        <p:spPr>
          <a:xfrm>
            <a:off x="3607609" y="3892158"/>
            <a:ext cx="4071576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Spettacolo dal vivo e Festival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Patrimonio culturale materiale e immateriale (inclusi: archivi, biblioteche e musei)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Artigianato artistico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- Editoria, libri e letteratura</a:t>
            </a:r>
          </a:p>
          <a:p>
            <a:pPr lvl="1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160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 - Area interdisciplinare</a:t>
            </a:r>
            <a:endParaRPr lang="en-US" sz="1600">
              <a:solidFill>
                <a:schemeClr val="bg2"/>
              </a:solidFill>
              <a:effectLst/>
              <a:latin typeface="+mj-lt"/>
              <a:ea typeface="+mj-ea"/>
              <a:cs typeface="+mj-cs"/>
            </a:endParaRP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60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D5045E-E0D8-BB4F-EE77-E07508CB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76" y="244529"/>
            <a:ext cx="9404723" cy="1027310"/>
          </a:xfrm>
        </p:spPr>
        <p:txBody>
          <a:bodyPr/>
          <a:lstStyle/>
          <a:p>
            <a:r>
              <a:rPr lang="it-IT" sz="3200" b="1"/>
              <a:t>Produzione e fruizione della musica contemporanea originale dal vivo (art. 8)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8234AC-CAB6-540E-0318-99A875DB3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604" y="1162310"/>
            <a:ext cx="4396338" cy="576262"/>
          </a:xfrm>
        </p:spPr>
        <p:txBody>
          <a:bodyPr/>
          <a:lstStyle/>
          <a:p>
            <a:r>
              <a:rPr lang="it-IT" b="1"/>
              <a:t>TRIENNIO 2018-2020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952F4B2-9E55-29F3-A4C3-BA3DF9C79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6672" y="1184644"/>
            <a:ext cx="4396339" cy="576262"/>
          </a:xfrm>
        </p:spPr>
        <p:txBody>
          <a:bodyPr/>
          <a:lstStyle/>
          <a:p>
            <a:r>
              <a:rPr lang="it-IT" b="1"/>
              <a:t>TRIENNIO 2021-2023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7E99ADB-8238-F99E-A5F3-C31D44E89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5191" y="1738572"/>
            <a:ext cx="5939303" cy="4665156"/>
          </a:xfrm>
        </p:spPr>
        <p:txBody>
          <a:bodyPr>
            <a:noAutofit/>
          </a:bodyPr>
          <a:lstStyle/>
          <a:p>
            <a:r>
              <a:rPr lang="it-IT">
                <a:latin typeface="+mn-lt"/>
              </a:rPr>
              <a:t>39 SOGGETTI PRESENTANO DOMANDA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>
                <a:latin typeface="+mn-lt"/>
              </a:rPr>
              <a:t>28 PROGETTI VENGONO AMMESSI A CONTRIBUTO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>
                <a:latin typeface="+mn-lt"/>
              </a:rPr>
              <a:t>4 AZIONI PROGETTUALI: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</a:rPr>
              <a:t>NUOVI AUTORI (9)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</a:rPr>
              <a:t>CREATIVITÀ (13)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</a:rPr>
              <a:t>CIRCUITO DI LOCALI E RETI DI FESTIVAL (3)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</a:rPr>
              <a:t>PROMOZIONE E CIRCUITAZIONE ALL’ESTERO (3)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>
                <a:latin typeface="+mn-lt"/>
              </a:rPr>
              <a:t>DOTAZIONE FINANZIARIA: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</a:rPr>
              <a:t>ANNO 2021 </a:t>
            </a:r>
            <a:r>
              <a:rPr lang="it-IT" sz="1800">
                <a:latin typeface="+mn-lt"/>
                <a:sym typeface="Wingdings" panose="05000000000000000000" pitchFamily="2" charset="2"/>
              </a:rPr>
              <a:t> </a:t>
            </a:r>
            <a:r>
              <a:rPr lang="it-IT" sz="1800" b="1" i="0" u="none" strike="noStrike" baseline="0">
                <a:latin typeface="+mn-lt"/>
              </a:rPr>
              <a:t>1.075.000,00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1800" i="0" u="none" strike="noStrike" baseline="0">
                <a:latin typeface="+mn-lt"/>
              </a:rPr>
              <a:t>ANNO 2022 </a:t>
            </a:r>
            <a:r>
              <a:rPr lang="it-IT" sz="1800" i="0" u="none" strike="noStrike" baseline="0">
                <a:latin typeface="+mn-lt"/>
                <a:sym typeface="Wingdings" panose="05000000000000000000" pitchFamily="2" charset="2"/>
              </a:rPr>
              <a:t> </a:t>
            </a:r>
            <a:r>
              <a:rPr lang="it-IT" sz="1800" b="1" i="0" u="none" strike="noStrike" baseline="0">
                <a:latin typeface="+mn-lt"/>
                <a:sym typeface="Wingdings" panose="05000000000000000000" pitchFamily="2" charset="2"/>
              </a:rPr>
              <a:t>1.100.000,00</a:t>
            </a:r>
            <a:r>
              <a:rPr lang="it-IT" sz="1800" b="1">
                <a:latin typeface="+mn-lt"/>
              </a:rPr>
              <a:t>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</a:rPr>
              <a:t>ANNO 2023 </a:t>
            </a:r>
            <a:r>
              <a:rPr lang="it-IT" sz="1800">
                <a:latin typeface="+mn-lt"/>
                <a:sym typeface="Wingdings" panose="05000000000000000000" pitchFamily="2" charset="2"/>
              </a:rPr>
              <a:t> </a:t>
            </a:r>
            <a:r>
              <a:rPr lang="it-IT" sz="1800" b="1">
                <a:latin typeface="+mn-lt"/>
                <a:sym typeface="Wingdings" panose="05000000000000000000" pitchFamily="2" charset="2"/>
              </a:rPr>
              <a:t>1.125.000,00</a:t>
            </a:r>
            <a:endParaRPr lang="it-IT" sz="1800" b="1">
              <a:latin typeface="+mn-l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9BBEC0C-5579-6633-4459-89DCC124F470}"/>
              </a:ext>
            </a:extLst>
          </p:cNvPr>
          <p:cNvSpPr/>
          <p:nvPr/>
        </p:nvSpPr>
        <p:spPr>
          <a:xfrm>
            <a:off x="2454678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9C76F613-8B2B-9BE6-A0F4-CFE93785F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968" y="1845805"/>
            <a:ext cx="5082145" cy="4769963"/>
          </a:xfrm>
        </p:spPr>
        <p:txBody>
          <a:bodyPr>
            <a:normAutofit fontScale="55000" lnSpcReduction="20000"/>
          </a:bodyPr>
          <a:lstStyle/>
          <a:p>
            <a:r>
              <a:rPr lang="it-IT" sz="3300">
                <a:latin typeface="+mn-lt"/>
              </a:rPr>
              <a:t>29 SOGGETTI PRESENTANO DOMANDA</a:t>
            </a:r>
          </a:p>
          <a:p>
            <a:r>
              <a:rPr lang="it-IT" sz="3300">
                <a:latin typeface="+mn-lt"/>
              </a:rPr>
              <a:t>11 PROGETTI VENGONO AMMESSI A CONTRIBUTO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3300">
                <a:latin typeface="+mn-lt"/>
              </a:rPr>
              <a:t>3 AZIONI PROGETTUALI: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3300">
                <a:latin typeface="+mn-lt"/>
              </a:rPr>
              <a:t>NUOVI AUTORI E CREATIVITÀ (9)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3300">
                <a:latin typeface="+mn-lt"/>
              </a:rPr>
              <a:t>CIRCUITO DI LOCALI E DISTRIBUZIONE DI MUSICISTI (1)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3300">
                <a:latin typeface="+mn-lt"/>
              </a:rPr>
              <a:t>PROMOZIONE E CIRCUITAZIONE ALL’ESTERO (1)</a:t>
            </a:r>
            <a:br>
              <a:rPr lang="it-IT" sz="3300">
                <a:latin typeface="+mn-lt"/>
              </a:rPr>
            </a:br>
            <a:r>
              <a:rPr lang="it-IT" sz="3300">
                <a:latin typeface="+mn-lt"/>
              </a:rPr>
              <a:t>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3300">
                <a:latin typeface="+mn-lt"/>
              </a:rPr>
              <a:t>DOTAZIONE FINANZIARIA: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3300">
                <a:latin typeface="+mn-lt"/>
              </a:rPr>
              <a:t>ANNO 2018 </a:t>
            </a:r>
            <a:r>
              <a:rPr lang="it-IT" sz="3300">
                <a:latin typeface="+mn-lt"/>
                <a:sym typeface="Wingdings" panose="05000000000000000000" pitchFamily="2" charset="2"/>
              </a:rPr>
              <a:t> </a:t>
            </a:r>
            <a:r>
              <a:rPr lang="it-IT" sz="3300" b="1" i="0" u="none" strike="noStrike" baseline="0">
                <a:latin typeface="+mn-lt"/>
              </a:rPr>
              <a:t>200.000,00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3300" i="0" u="none" strike="noStrike" baseline="0">
                <a:latin typeface="+mn-lt"/>
              </a:rPr>
              <a:t>ANNO 2019 </a:t>
            </a:r>
            <a:r>
              <a:rPr lang="it-IT" sz="3300" i="0" u="none" strike="noStrike" baseline="0">
                <a:latin typeface="+mn-lt"/>
                <a:sym typeface="Wingdings" panose="05000000000000000000" pitchFamily="2" charset="2"/>
              </a:rPr>
              <a:t> </a:t>
            </a:r>
            <a:r>
              <a:rPr lang="it-IT" sz="3300" b="1" i="0" u="none" strike="noStrike" baseline="0">
                <a:latin typeface="+mn-lt"/>
                <a:sym typeface="Wingdings" panose="05000000000000000000" pitchFamily="2" charset="2"/>
              </a:rPr>
              <a:t>903.000,00</a:t>
            </a:r>
            <a:r>
              <a:rPr lang="it-IT" sz="3300" b="1">
                <a:latin typeface="+mn-lt"/>
              </a:rPr>
              <a:t>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it-IT" sz="3300">
                <a:latin typeface="+mn-lt"/>
              </a:rPr>
              <a:t>ANNO 2020 </a:t>
            </a:r>
            <a:r>
              <a:rPr lang="it-IT" sz="3300">
                <a:latin typeface="+mn-lt"/>
                <a:sym typeface="Wingdings" panose="05000000000000000000" pitchFamily="2" charset="2"/>
              </a:rPr>
              <a:t> </a:t>
            </a:r>
            <a:r>
              <a:rPr lang="it-IT" sz="3300" b="1">
                <a:latin typeface="+mn-lt"/>
                <a:sym typeface="Wingdings" panose="05000000000000000000" pitchFamily="2" charset="2"/>
              </a:rPr>
              <a:t>850.000,00</a:t>
            </a:r>
            <a:endParaRPr lang="it-IT" sz="3300" b="1">
              <a:latin typeface="+mn-lt"/>
            </a:endParaRPr>
          </a:p>
          <a:p>
            <a:pPr marL="400050" lvl="1" indent="0">
              <a:buNone/>
            </a:pPr>
            <a:br>
              <a:rPr lang="it-IT"/>
            </a:br>
            <a:br>
              <a:rPr lang="it-IT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46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F78D28-DD6B-5646-184B-CC972FD6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98" y="267165"/>
            <a:ext cx="4765226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err="1"/>
              <a:t>Triennio</a:t>
            </a:r>
            <a:r>
              <a:rPr lang="en-US" sz="3600" b="1"/>
              <a:t> 2021-2023 </a:t>
            </a:r>
            <a:r>
              <a:rPr lang="en-US" sz="3600" b="1" err="1"/>
              <a:t>Nuovi</a:t>
            </a:r>
            <a:r>
              <a:rPr lang="en-US" sz="3600" b="1"/>
              <a:t> Autori</a:t>
            </a:r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C7A7561A-42D1-4081-9178-07E66D915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3">
            <a:extLst>
              <a:ext uri="{FF2B5EF4-FFF2-40B4-BE49-F238E27FC236}">
                <a16:creationId xmlns:a16="http://schemas.microsoft.com/office/drawing/2014/main" id="{00BFB622-C141-4747-8A6F-EB592E89A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484632"/>
            <a:ext cx="5130204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5" descr="Immagine che contiene concerto, pubblico, evento, vestiti&#10;&#10;Descrizione generata automaticamente">
            <a:extLst>
              <a:ext uri="{FF2B5EF4-FFF2-40B4-BE49-F238E27FC236}">
                <a16:creationId xmlns:a16="http://schemas.microsoft.com/office/drawing/2014/main" id="{80AA08D9-F452-2F7F-BA8B-B88431DE3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" b="5"/>
          <a:stretch/>
        </p:blipFill>
        <p:spPr>
          <a:xfrm>
            <a:off x="7060689" y="967430"/>
            <a:ext cx="4163991" cy="2793492"/>
          </a:xfrm>
          <a:prstGeom prst="rect">
            <a:avLst/>
          </a:prstGeom>
          <a:effectLst/>
        </p:spPr>
      </p:pic>
      <p:sp>
        <p:nvSpPr>
          <p:cNvPr id="36" name="Rectangle 18">
            <a:extLst>
              <a:ext uri="{FF2B5EF4-FFF2-40B4-BE49-F238E27FC236}">
                <a16:creationId xmlns:a16="http://schemas.microsoft.com/office/drawing/2014/main" id="{9E03BCB9-6F7A-4326-AB17-036A4EA6D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2200C42-12F0-620E-9700-65E4FBE80971}"/>
              </a:ext>
            </a:extLst>
          </p:cNvPr>
          <p:cNvSpPr/>
          <p:nvPr/>
        </p:nvSpPr>
        <p:spPr>
          <a:xfrm>
            <a:off x="339365" y="1564849"/>
            <a:ext cx="5448693" cy="48404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1800"/>
              </a:lnSpc>
              <a:spcAft>
                <a:spcPts val="800"/>
              </a:spcAft>
            </a:pP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progetti dedicati alla ricerca, valorizzazione e promozione dei nuovi autori</a:t>
            </a: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 stati </a:t>
            </a: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Zona d’ombra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Associazione Culturale Bronson APS (RA)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Blender Edizioni Straordinarie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Associazione Locomotiv APS (BO)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en-US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 is the Best </a:t>
            </a:r>
            <a:r>
              <a:rPr lang="en-US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Panico srl (BO)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Trasporti Eccezionali – Percorsi musicali in residenza lungo la Via Emilia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Cronopios s.r.l. (BO, FC, PR)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Sonda Music Sharing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Comune di Modena (MO)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Dove c’è musica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Fonoprint s.r.l. (BO)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 err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Dimensional</a:t>
            </a: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Stardust – Le nuove formazioni del presente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Area Sismica APS (FC)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Parlare coi muri – Parole e musica dal cantautorato </a:t>
            </a:r>
            <a:r>
              <a:rPr lang="it-IT" sz="1800" b="1" err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all’urban</a:t>
            </a: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Il Lato oscuro della Costa (RA)</a:t>
            </a:r>
            <a:endParaRPr lang="it-IT">
              <a:solidFill>
                <a:schemeClr val="bg2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800"/>
              </a:lnSpc>
              <a:buClr>
                <a:srgbClr val="ACD433"/>
              </a:buClr>
              <a:buFont typeface="Century Gothic" panose="020B0502020202020204" pitchFamily="34" charset="0"/>
              <a:buChar char="►"/>
            </a:pPr>
            <a:r>
              <a:rPr lang="it-IT" sz="1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Trans-MEI</a:t>
            </a:r>
            <a:r>
              <a:rPr lang="it-IT" sz="1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Materiali Musicali di Giordano Sangiorgi e C. s.a.s. (RA)</a:t>
            </a:r>
            <a:endParaRPr lang="it-IT" sz="1800">
              <a:solidFill>
                <a:schemeClr val="bg2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cielo, persona, aria aperta, vestiti&#10;&#10;Descrizione generata automaticamente">
            <a:extLst>
              <a:ext uri="{FF2B5EF4-FFF2-40B4-BE49-F238E27FC236}">
                <a16:creationId xmlns:a16="http://schemas.microsoft.com/office/drawing/2014/main" id="{319AC689-E1FD-6013-020E-F7FBD2973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8155" b="2"/>
          <a:stretch/>
        </p:blipFill>
        <p:spPr>
          <a:xfrm>
            <a:off x="7060690" y="3911798"/>
            <a:ext cx="2006347" cy="1829224"/>
          </a:xfrm>
          <a:prstGeom prst="rect">
            <a:avLst/>
          </a:prstGeom>
          <a:effectLst/>
        </p:spPr>
      </p:pic>
      <p:pic>
        <p:nvPicPr>
          <p:cNvPr id="10" name="Immagine 9" descr="Immagine che contiene Viso umano, persona, sopracciglio, ciglio&#10;&#10;Descrizione generata automaticamente">
            <a:extLst>
              <a:ext uri="{FF2B5EF4-FFF2-40B4-BE49-F238E27FC236}">
                <a16:creationId xmlns:a16="http://schemas.microsoft.com/office/drawing/2014/main" id="{D868A164-EB77-33DC-707D-CC9093BA55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r="28351" b="-1"/>
          <a:stretch/>
        </p:blipFill>
        <p:spPr>
          <a:xfrm>
            <a:off x="9217913" y="3911798"/>
            <a:ext cx="2006766" cy="1829224"/>
          </a:xfrm>
          <a:prstGeom prst="rect">
            <a:avLst/>
          </a:prstGeom>
          <a:effectLst/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4A418C9-0B6A-C6FC-C6E5-77AE9A6A9007}"/>
              </a:ext>
            </a:extLst>
          </p:cNvPr>
          <p:cNvSpPr/>
          <p:nvPr/>
        </p:nvSpPr>
        <p:spPr>
          <a:xfrm>
            <a:off x="126257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951524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F2A43-BF6F-E9B8-3C8E-DF4498E5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94" y="283036"/>
            <a:ext cx="4798176" cy="105711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err="1"/>
              <a:t>Triennio</a:t>
            </a:r>
            <a:r>
              <a:rPr lang="en-US" sz="3600" b="1"/>
              <a:t> 2021-2023 </a:t>
            </a:r>
            <a:r>
              <a:rPr lang="en-US" sz="3600" b="1" err="1"/>
              <a:t>Nuovi</a:t>
            </a:r>
            <a:r>
              <a:rPr lang="en-US" sz="3600" b="1"/>
              <a:t> Autori</a:t>
            </a:r>
          </a:p>
        </p:txBody>
      </p:sp>
      <p:sp>
        <p:nvSpPr>
          <p:cNvPr id="52" name="Rectangle 38">
            <a:extLst>
              <a:ext uri="{FF2B5EF4-FFF2-40B4-BE49-F238E27FC236}">
                <a16:creationId xmlns:a16="http://schemas.microsoft.com/office/drawing/2014/main" id="{15EC42C8-8E9B-4E95-B13B-0E1EC1F6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24">
            <a:extLst>
              <a:ext uri="{FF2B5EF4-FFF2-40B4-BE49-F238E27FC236}">
                <a16:creationId xmlns:a16="http://schemas.microsoft.com/office/drawing/2014/main" id="{682C16D0-817D-420C-B22D-549BDA10E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484632"/>
            <a:ext cx="5130204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0F9B0AFF-F3DB-76C8-DCDE-160D0397D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08" y="1156275"/>
            <a:ext cx="2005434" cy="2005434"/>
          </a:xfrm>
          <a:prstGeom prst="rect">
            <a:avLst/>
          </a:prstGeom>
          <a:effectLst/>
        </p:spPr>
      </p:pic>
      <p:pic>
        <p:nvPicPr>
          <p:cNvPr id="18" name="Segnaposto contenuto 17" descr="Immagine che contiene testo, giocattolo, scatola, cartone animato&#10;&#10;Descrizione generata automaticamente">
            <a:extLst>
              <a:ext uri="{FF2B5EF4-FFF2-40B4-BE49-F238E27FC236}">
                <a16:creationId xmlns:a16="http://schemas.microsoft.com/office/drawing/2014/main" id="{6B22BBC0-44A1-7F60-689D-85AC26AF8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46" y="1196384"/>
            <a:ext cx="2005434" cy="1925216"/>
          </a:xfrm>
          <a:prstGeom prst="rect">
            <a:avLst/>
          </a:prstGeom>
          <a:effectLst/>
        </p:spPr>
      </p:pic>
      <p:sp>
        <p:nvSpPr>
          <p:cNvPr id="54" name="Rectangle 42">
            <a:extLst>
              <a:ext uri="{FF2B5EF4-FFF2-40B4-BE49-F238E27FC236}">
                <a16:creationId xmlns:a16="http://schemas.microsoft.com/office/drawing/2014/main" id="{F1002B9A-263E-4744-9299-BE15FCBF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718FA4E-9E41-A101-C31B-27390BA20449}"/>
              </a:ext>
            </a:extLst>
          </p:cNvPr>
          <p:cNvSpPr/>
          <p:nvPr/>
        </p:nvSpPr>
        <p:spPr>
          <a:xfrm>
            <a:off x="477479" y="1602557"/>
            <a:ext cx="5266137" cy="42326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Nel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triennio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sono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stati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selezionati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oltre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90 artiste/I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singoli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e band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per I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quali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sono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stati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attivati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percorsi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di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residenza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artistica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affiancati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da tutor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professionisti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Oltre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40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hanno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prodotto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il loro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progetto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chemeClr val="bg2"/>
                </a:solidFill>
                <a:ea typeface="+mj-ea"/>
                <a:cs typeface="+mj-cs"/>
              </a:rPr>
              <a:t>discografico</a:t>
            </a:r>
            <a:r>
              <a:rPr lang="en-US" sz="2000" b="1">
                <a:solidFill>
                  <a:schemeClr val="bg2"/>
                </a:solidFill>
                <a:ea typeface="+mj-ea"/>
                <a:cs typeface="+mj-cs"/>
              </a:rPr>
              <a:t>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destinato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al </a:t>
            </a:r>
            <a:r>
              <a:rPr lang="en-US" sz="2000" err="1">
                <a:solidFill>
                  <a:schemeClr val="bg2"/>
                </a:solidFill>
                <a:ea typeface="+mj-ea"/>
                <a:cs typeface="+mj-cs"/>
              </a:rPr>
              <a:t>mercato</a:t>
            </a:r>
            <a:r>
              <a:rPr lang="en-US" sz="2000">
                <a:solidFill>
                  <a:schemeClr val="bg2"/>
                </a:solidFill>
                <a:ea typeface="+mj-ea"/>
                <a:cs typeface="+mj-cs"/>
              </a:rPr>
              <a:t> musicale.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it-IT" sz="2000">
                <a:solidFill>
                  <a:schemeClr val="bg2"/>
                </a:solidFill>
                <a:ea typeface="+mj-ea"/>
                <a:cs typeface="+mj-cs"/>
              </a:rPr>
              <a:t>Alla pubblicazione dell’album è seguito, per tutti, un tour promozionale di almeno 8 date (</a:t>
            </a:r>
            <a:r>
              <a:rPr lang="it-IT" sz="2000" b="1">
                <a:solidFill>
                  <a:schemeClr val="bg2"/>
                </a:solidFill>
                <a:ea typeface="+mj-ea"/>
                <a:cs typeface="+mj-cs"/>
              </a:rPr>
              <a:t>oltre 350 date </a:t>
            </a:r>
            <a:r>
              <a:rPr lang="it-IT" sz="2000">
                <a:solidFill>
                  <a:schemeClr val="bg2"/>
                </a:solidFill>
                <a:ea typeface="+mj-ea"/>
                <a:cs typeface="+mj-cs"/>
              </a:rPr>
              <a:t>nel triennio nei live club dell’Emilia-Romagna e nel territorio nazionale).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Immagine 19" descr="Immagine che contiene testo, Arte bambini, disegno, dipinto&#10;&#10;Descrizione generata automaticamente">
            <a:extLst>
              <a:ext uri="{FF2B5EF4-FFF2-40B4-BE49-F238E27FC236}">
                <a16:creationId xmlns:a16="http://schemas.microsoft.com/office/drawing/2014/main" id="{BCC021D9-3C43-C8C5-DC68-163F0AE57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28" y="3508487"/>
            <a:ext cx="3968951" cy="2232535"/>
          </a:xfrm>
          <a:prstGeom prst="rect">
            <a:avLst/>
          </a:prstGeom>
          <a:effectLst/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74931195-2746-0F99-DF25-79E732F891D8}"/>
              </a:ext>
            </a:extLst>
          </p:cNvPr>
          <p:cNvSpPr/>
          <p:nvPr/>
        </p:nvSpPr>
        <p:spPr>
          <a:xfrm>
            <a:off x="95014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001251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9EC1D5-709E-73B1-5008-BD00B63E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74" y="90153"/>
            <a:ext cx="9404723" cy="993930"/>
          </a:xfrm>
        </p:spPr>
        <p:txBody>
          <a:bodyPr/>
          <a:lstStyle/>
          <a:p>
            <a:pPr algn="ctr"/>
            <a:r>
              <a:rPr lang="it-IT" sz="3200" b="1"/>
              <a:t>Triennio 2021-2023 </a:t>
            </a:r>
            <a:br>
              <a:rPr lang="it-IT" sz="3200" b="1"/>
            </a:br>
            <a:r>
              <a:rPr lang="it-IT" sz="3200" b="1"/>
              <a:t>Creatività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555688-2DD6-6C91-193C-786A5E2BE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805" y="1225485"/>
            <a:ext cx="11331018" cy="52725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300">
                <a:solidFill>
                  <a:schemeClr val="tx2"/>
                </a:solidFill>
              </a:rPr>
              <a:t>Nell’ambito dell’azione progettuale Creatività sono stati </a:t>
            </a:r>
            <a:r>
              <a:rPr lang="it-IT" sz="2300" b="1">
                <a:solidFill>
                  <a:schemeClr val="tx2"/>
                </a:solidFill>
              </a:rPr>
              <a:t>selezionati 13 progetti</a:t>
            </a:r>
            <a:r>
              <a:rPr lang="it-IT" sz="2300">
                <a:solidFill>
                  <a:schemeClr val="tx2"/>
                </a:solidFill>
              </a:rPr>
              <a:t>: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Orchestra Creativa dell’Emilia-Romagna </a:t>
            </a:r>
            <a:r>
              <a:rPr lang="it-IT" sz="2300">
                <a:solidFill>
                  <a:schemeClr val="tx2"/>
                </a:solidFill>
              </a:rPr>
              <a:t>di AKAMU s.a.s. di Lofoco Alberto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Blender Edizioni Straordinarie </a:t>
            </a:r>
            <a:r>
              <a:rPr lang="it-IT" sz="2300">
                <a:solidFill>
                  <a:schemeClr val="tx2"/>
                </a:solidFill>
              </a:rPr>
              <a:t>di Associazione Locomotiv APS;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 err="1">
                <a:solidFill>
                  <a:schemeClr val="tx2"/>
                </a:solidFill>
              </a:rPr>
              <a:t>Melologic</a:t>
            </a:r>
            <a:r>
              <a:rPr lang="it-IT" sz="2300" b="1">
                <a:solidFill>
                  <a:schemeClr val="tx2"/>
                </a:solidFill>
              </a:rPr>
              <a:t> Indagine in Musica </a:t>
            </a:r>
            <a:r>
              <a:rPr lang="it-IT" sz="2300">
                <a:solidFill>
                  <a:schemeClr val="tx2"/>
                </a:solidFill>
              </a:rPr>
              <a:t>di La Corelli società cooperativa;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 err="1">
                <a:solidFill>
                  <a:schemeClr val="tx2"/>
                </a:solidFill>
              </a:rPr>
              <a:t>Suner</a:t>
            </a:r>
            <a:r>
              <a:rPr lang="it-IT" sz="2300">
                <a:solidFill>
                  <a:schemeClr val="tx2"/>
                </a:solidFill>
              </a:rPr>
              <a:t> di ARCI Emilia-Romagna APS;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 err="1">
                <a:solidFill>
                  <a:schemeClr val="tx2"/>
                </a:solidFill>
              </a:rPr>
              <a:t>Tacadancer</a:t>
            </a:r>
            <a:r>
              <a:rPr lang="it-IT" sz="2300" b="1">
                <a:solidFill>
                  <a:schemeClr val="tx2"/>
                </a:solidFill>
              </a:rPr>
              <a:t> </a:t>
            </a:r>
            <a:r>
              <a:rPr lang="it-IT" sz="2300">
                <a:solidFill>
                  <a:schemeClr val="tx2"/>
                </a:solidFill>
              </a:rPr>
              <a:t>di Romagna Musica soc. coop. già Fondazione Entroterre ETS;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Crinale Nuovi Spazi di Cultura </a:t>
            </a:r>
            <a:r>
              <a:rPr lang="it-IT" sz="2300">
                <a:solidFill>
                  <a:schemeClr val="tx2"/>
                </a:solidFill>
              </a:rPr>
              <a:t>di Big Ben APS;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Jazz Connection </a:t>
            </a:r>
            <a:r>
              <a:rPr lang="it-IT" sz="2300">
                <a:solidFill>
                  <a:schemeClr val="tx2"/>
                </a:solidFill>
              </a:rPr>
              <a:t>di Associazione Bologna in Musica;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C’</a:t>
            </a:r>
            <a:r>
              <a:rPr lang="it-IT" sz="2300" b="1" err="1">
                <a:solidFill>
                  <a:schemeClr val="tx2"/>
                </a:solidFill>
              </a:rPr>
              <a:t>mon</a:t>
            </a:r>
            <a:r>
              <a:rPr lang="it-IT" sz="2300" b="1">
                <a:solidFill>
                  <a:schemeClr val="tx2"/>
                </a:solidFill>
              </a:rPr>
              <a:t> Tigre Produzione dischi </a:t>
            </a:r>
            <a:r>
              <a:rPr lang="it-IT" sz="2300">
                <a:solidFill>
                  <a:schemeClr val="tx2"/>
                </a:solidFill>
              </a:rPr>
              <a:t>di Puzzle </a:t>
            </a:r>
            <a:r>
              <a:rPr lang="it-IT" sz="2300" err="1">
                <a:solidFill>
                  <a:schemeClr val="tx2"/>
                </a:solidFill>
              </a:rPr>
              <a:t>Puzzle</a:t>
            </a:r>
            <a:r>
              <a:rPr lang="it-IT" sz="2300">
                <a:solidFill>
                  <a:schemeClr val="tx2"/>
                </a:solidFill>
              </a:rPr>
              <a:t> s.r.l.;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Contemporary Musica del nostro tempo</a:t>
            </a:r>
            <a:r>
              <a:rPr lang="it-IT" sz="2300">
                <a:solidFill>
                  <a:schemeClr val="tx2"/>
                </a:solidFill>
              </a:rPr>
              <a:t> di Fontanamix APS;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A night with… </a:t>
            </a:r>
            <a:r>
              <a:rPr lang="it-IT" sz="2300">
                <a:solidFill>
                  <a:schemeClr val="tx2"/>
                </a:solidFill>
              </a:rPr>
              <a:t>di Associazione culturale Hovoc;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Icarus vs Muzak </a:t>
            </a:r>
            <a:r>
              <a:rPr lang="it-IT" sz="2300">
                <a:solidFill>
                  <a:schemeClr val="tx2"/>
                </a:solidFill>
              </a:rPr>
              <a:t>di Associazione Icarus Ensemble;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Veicoli artistici Sconfinamenti Internazionali </a:t>
            </a:r>
            <a:r>
              <a:rPr lang="it-IT" sz="2300">
                <a:solidFill>
                  <a:schemeClr val="tx2"/>
                </a:solidFill>
              </a:rPr>
              <a:t>di Pierrot Lunaire APS; 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300" b="1">
                <a:solidFill>
                  <a:schemeClr val="tx2"/>
                </a:solidFill>
              </a:rPr>
              <a:t>Xing Records </a:t>
            </a:r>
            <a:r>
              <a:rPr lang="it-IT" sz="2300" b="1" err="1">
                <a:solidFill>
                  <a:schemeClr val="tx2"/>
                </a:solidFill>
              </a:rPr>
              <a:t>Xong</a:t>
            </a:r>
            <a:r>
              <a:rPr lang="it-IT" sz="2300" b="1">
                <a:solidFill>
                  <a:schemeClr val="tx2"/>
                </a:solidFill>
              </a:rPr>
              <a:t> Collection </a:t>
            </a:r>
            <a:r>
              <a:rPr lang="it-IT" sz="2300">
                <a:solidFill>
                  <a:schemeClr val="tx2"/>
                </a:solidFill>
              </a:rPr>
              <a:t>di Xing APS</a:t>
            </a:r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71B05C8-24D3-3C61-FE66-33A0A8F977BA}"/>
              </a:ext>
            </a:extLst>
          </p:cNvPr>
          <p:cNvSpPr/>
          <p:nvPr/>
        </p:nvSpPr>
        <p:spPr>
          <a:xfrm>
            <a:off x="3036000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471062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21DE9-F7B1-7DF4-BC9E-7846E3A0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err="1"/>
              <a:t>Triennio</a:t>
            </a:r>
            <a:r>
              <a:rPr lang="en-US" sz="3600" b="1"/>
              <a:t> 2021-2023 </a:t>
            </a:r>
            <a:br>
              <a:rPr lang="en-US" sz="3600" b="1"/>
            </a:br>
            <a:r>
              <a:rPr lang="en-US" sz="3600" b="1"/>
              <a:t>Creatività</a:t>
            </a:r>
          </a:p>
        </p:txBody>
      </p:sp>
      <p:sp>
        <p:nvSpPr>
          <p:cNvPr id="57" name="Rectangle 14">
            <a:extLst>
              <a:ext uri="{FF2B5EF4-FFF2-40B4-BE49-F238E27FC236}">
                <a16:creationId xmlns:a16="http://schemas.microsoft.com/office/drawing/2014/main" id="{C7A7561A-42D1-4081-9178-07E66D915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33">
            <a:extLst>
              <a:ext uri="{FF2B5EF4-FFF2-40B4-BE49-F238E27FC236}">
                <a16:creationId xmlns:a16="http://schemas.microsoft.com/office/drawing/2014/main" id="{00BFB622-C141-4747-8A6F-EB592E89A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484632"/>
            <a:ext cx="5130204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testo, carta, Stampa, schizzo&#10;&#10;Descrizione generata automaticamente">
            <a:extLst>
              <a:ext uri="{FF2B5EF4-FFF2-40B4-BE49-F238E27FC236}">
                <a16:creationId xmlns:a16="http://schemas.microsoft.com/office/drawing/2014/main" id="{295FB806-0876-F196-53E6-2079F9982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1" b="15152"/>
          <a:stretch/>
        </p:blipFill>
        <p:spPr>
          <a:xfrm>
            <a:off x="7060689" y="967430"/>
            <a:ext cx="4163991" cy="2793492"/>
          </a:xfrm>
          <a:prstGeom prst="rect">
            <a:avLst/>
          </a:prstGeom>
          <a:effectLst/>
        </p:spPr>
      </p:pic>
      <p:sp>
        <p:nvSpPr>
          <p:cNvPr id="59" name="Rectangle 18">
            <a:extLst>
              <a:ext uri="{FF2B5EF4-FFF2-40B4-BE49-F238E27FC236}">
                <a16:creationId xmlns:a16="http://schemas.microsoft.com/office/drawing/2014/main" id="{9E03BCB9-6F7A-4326-AB17-036A4EA6D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39BD869-273C-70B2-A916-D80CA64A7A4F}"/>
              </a:ext>
            </a:extLst>
          </p:cNvPr>
          <p:cNvSpPr/>
          <p:nvPr/>
        </p:nvSpPr>
        <p:spPr>
          <a:xfrm>
            <a:off x="647701" y="2066342"/>
            <a:ext cx="4764245" cy="41954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it-IT" sz="2800">
                <a:solidFill>
                  <a:schemeClr val="bg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</a:t>
            </a:r>
            <a:r>
              <a:rPr lang="it-IT" sz="2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ono state realizzate nel triennio </a:t>
            </a:r>
            <a:r>
              <a:rPr lang="it-IT" sz="2800" b="1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più di 70 produzioni musicali </a:t>
            </a:r>
            <a:r>
              <a:rPr lang="it-IT" sz="2800">
                <a:solidFill>
                  <a:schemeClr val="bg2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originali che si caratterizzano per un elevato livello di innovazione nei formati, contenuti e/o linguaggi</a:t>
            </a:r>
            <a:endParaRPr lang="en-US" sz="2800">
              <a:solidFill>
                <a:schemeClr val="bg2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" name="Immagine 9" descr="Immagine che contiene schermata, cerchio, compact disk, arte&#10;&#10;Descrizione generata automaticamente">
            <a:extLst>
              <a:ext uri="{FF2B5EF4-FFF2-40B4-BE49-F238E27FC236}">
                <a16:creationId xmlns:a16="http://schemas.microsoft.com/office/drawing/2014/main" id="{6F1E474C-AABE-DE2C-E898-435F343B3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r="3" b="2195"/>
          <a:stretch/>
        </p:blipFill>
        <p:spPr>
          <a:xfrm>
            <a:off x="7060690" y="3911798"/>
            <a:ext cx="2006347" cy="1829224"/>
          </a:xfrm>
          <a:prstGeom prst="rect">
            <a:avLst/>
          </a:prstGeom>
          <a:effectLst/>
        </p:spPr>
      </p:pic>
      <p:pic>
        <p:nvPicPr>
          <p:cNvPr id="6" name="Segnaposto contenuto 5" descr="Immagine che contiene dipinto, arte, Elementi grafici&#10;&#10;Descrizione generata automaticamente">
            <a:extLst>
              <a:ext uri="{FF2B5EF4-FFF2-40B4-BE49-F238E27FC236}">
                <a16:creationId xmlns:a16="http://schemas.microsoft.com/office/drawing/2014/main" id="{F3653D1B-5A77-942A-4CDD-68CF96320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849"/>
          <a:stretch/>
        </p:blipFill>
        <p:spPr>
          <a:xfrm>
            <a:off x="9217913" y="3911798"/>
            <a:ext cx="2006766" cy="1829224"/>
          </a:xfrm>
          <a:prstGeom prst="rect">
            <a:avLst/>
          </a:prstGeom>
          <a:effectLst/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F9254AA-B0EF-5E7C-EA53-E73DD85022B6}"/>
              </a:ext>
            </a:extLst>
          </p:cNvPr>
          <p:cNvSpPr/>
          <p:nvPr/>
        </p:nvSpPr>
        <p:spPr>
          <a:xfrm>
            <a:off x="6157913" y="631131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)</a:t>
            </a:r>
          </a:p>
          <a:p>
            <a:pPr algn="just"/>
            <a:r>
              <a:rPr lang="it-IT" sz="900">
                <a:solidFill>
                  <a:schemeClr val="bg2"/>
                </a:solidFill>
              </a:rPr>
              <a:t>La Musica in Emilia-Romagna - Risultati e strategie per lo sviluppo del settore musicale (12 dicembre 2023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03122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1" y="439248"/>
            <a:ext cx="10887959" cy="1617578"/>
          </a:xfrm>
        </p:spPr>
        <p:txBody>
          <a:bodyPr/>
          <a:lstStyle/>
          <a:p>
            <a:pPr algn="ctr"/>
            <a:r>
              <a:rPr lang="en-US" sz="4000" b="1" err="1"/>
              <a:t>Triennio</a:t>
            </a:r>
            <a:r>
              <a:rPr lang="en-US" sz="4000" b="1"/>
              <a:t> 2021-2023 </a:t>
            </a:r>
            <a:br>
              <a:rPr lang="en-US" sz="4000" b="1"/>
            </a:br>
            <a:r>
              <a:rPr lang="en-US" sz="4000" b="1" err="1"/>
              <a:t>Circuito</a:t>
            </a:r>
            <a:r>
              <a:rPr lang="en-US" sz="4000" b="1"/>
              <a:t> di </a:t>
            </a:r>
            <a:r>
              <a:rPr lang="en-US" sz="4000" b="1" err="1"/>
              <a:t>Locali</a:t>
            </a:r>
            <a:r>
              <a:rPr lang="en-US" sz="4000" b="1"/>
              <a:t> e Rete di Festival</a:t>
            </a:r>
            <a:endParaRPr lang="it-IT" sz="400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15615A-886E-0004-C107-2CCEF021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93" y="2056826"/>
            <a:ext cx="11415858" cy="4801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/>
              <a:t>Unico progetto </a:t>
            </a:r>
            <a:r>
              <a:rPr lang="it-IT" sz="2200"/>
              <a:t>sostenuto nel triennio nell’ambito </a:t>
            </a:r>
            <a:r>
              <a:rPr lang="it-IT" sz="2200" b="1"/>
              <a:t>dell’azione Circuito di Locali </a:t>
            </a:r>
            <a:r>
              <a:rPr lang="it-IT" sz="2200"/>
              <a:t>è stato quello presentato da </a:t>
            </a:r>
            <a:r>
              <a:rPr lang="it-IT" sz="2200" b="1"/>
              <a:t>Arci Emilia-Romagna APS </a:t>
            </a:r>
            <a:r>
              <a:rPr lang="it-IT" sz="2200"/>
              <a:t>che può contare su una rete di circoli distribuita capillarmente su tutto il territorio regionale. </a:t>
            </a:r>
          </a:p>
          <a:p>
            <a:pPr marL="0" indent="0">
              <a:buNone/>
            </a:pPr>
            <a:endParaRPr lang="it-IT" sz="2200"/>
          </a:p>
          <a:p>
            <a:pPr marL="0" indent="0">
              <a:buNone/>
            </a:pPr>
            <a:r>
              <a:rPr lang="it-IT" sz="2200"/>
              <a:t>Sono </a:t>
            </a:r>
            <a:r>
              <a:rPr lang="it-IT" sz="2200" b="1"/>
              <a:t>2 i progetti</a:t>
            </a:r>
            <a:r>
              <a:rPr lang="it-IT" sz="2200"/>
              <a:t> sostenuti nell’ambito dell’</a:t>
            </a:r>
            <a:r>
              <a:rPr lang="it-IT" sz="2200" b="1"/>
              <a:t>azione progettuale Reti di Festival</a:t>
            </a:r>
            <a:r>
              <a:rPr lang="it-IT" sz="2200"/>
              <a:t>: </a:t>
            </a:r>
          </a:p>
          <a:p>
            <a:r>
              <a:rPr lang="it-IT" sz="2200" b="1"/>
              <a:t>Solido</a:t>
            </a:r>
            <a:r>
              <a:rPr lang="it-IT" sz="2200"/>
              <a:t> di Fondazione Campori: rete di tre festival di musica originale dal vivo - Arti Vive Festival di Soliera, Ferrara Sotto Le Stelle, A cielo aperto di Cesena;</a:t>
            </a:r>
          </a:p>
          <a:p>
            <a:r>
              <a:rPr lang="it-IT" sz="2200" b="1"/>
              <a:t>Jazz Connection </a:t>
            </a:r>
            <a:r>
              <a:rPr lang="it-IT" sz="2200"/>
              <a:t>di Associazione Bologna in Musica: rete di soggetti musicali nel settore della musica jazz e della musica contemporanea costituita da Bologna Jazz Festival, </a:t>
            </a:r>
            <a:r>
              <a:rPr lang="it-IT" sz="2200" err="1"/>
              <a:t>Crossroads</a:t>
            </a:r>
            <a:r>
              <a:rPr lang="it-IT" sz="2200"/>
              <a:t> – Jazz e Altro in Emilia-Romagna e Artusi Jazz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3036000" y="6492261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733002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B05E7C0-81CF-A7F1-84E1-E4354E8B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4" y="127435"/>
            <a:ext cx="10769749" cy="1400530"/>
          </a:xfrm>
        </p:spPr>
        <p:txBody>
          <a:bodyPr/>
          <a:lstStyle/>
          <a:p>
            <a:pPr algn="ctr"/>
            <a:r>
              <a:rPr lang="en-US" sz="4000" b="1" err="1"/>
              <a:t>Triennio</a:t>
            </a:r>
            <a:r>
              <a:rPr lang="en-US" sz="4000" b="1"/>
              <a:t> 2021-2023 </a:t>
            </a:r>
            <a:br>
              <a:rPr lang="en-US" sz="4000" b="1"/>
            </a:br>
            <a:r>
              <a:rPr lang="en-US" sz="4000" b="1" err="1"/>
              <a:t>Circuito</a:t>
            </a:r>
            <a:r>
              <a:rPr lang="en-US" sz="4000" b="1"/>
              <a:t> di </a:t>
            </a:r>
            <a:r>
              <a:rPr lang="en-US" sz="4000" b="1" err="1"/>
              <a:t>Locali</a:t>
            </a:r>
            <a:r>
              <a:rPr lang="en-US" sz="4000" b="1"/>
              <a:t> e Rete di Festival</a:t>
            </a:r>
            <a:endParaRPr lang="it-IT" sz="400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73B4BF-1F24-2580-42BA-6A39267D6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505" y="3851927"/>
            <a:ext cx="2940050" cy="576262"/>
          </a:xfrm>
        </p:spPr>
        <p:txBody>
          <a:bodyPr/>
          <a:lstStyle/>
          <a:p>
            <a:pPr algn="ctr"/>
            <a:r>
              <a:rPr lang="it-IT"/>
              <a:t>SUNER</a:t>
            </a:r>
          </a:p>
        </p:txBody>
      </p:sp>
      <p:pic>
        <p:nvPicPr>
          <p:cNvPr id="3" name="Segnaposto immagine 2" descr="Immagine che contiene Elementi grafici, logo, Carattere, cerchio&#10;&#10;Descrizione generata automaticamente">
            <a:extLst>
              <a:ext uri="{FF2B5EF4-FFF2-40B4-BE49-F238E27FC236}">
                <a16:creationId xmlns:a16="http://schemas.microsoft.com/office/drawing/2014/main" id="{84DBF277-3994-CB90-A85C-E0BEB2BA8BC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2" b="24082"/>
          <a:stretch>
            <a:fillRect/>
          </a:stretch>
        </p:blipFill>
        <p:spPr/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01C7E554-0D8D-10D4-4C11-7AA16ED551EE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43172" y="4580296"/>
            <a:ext cx="2940050" cy="1829931"/>
          </a:xfrm>
        </p:spPr>
        <p:txBody>
          <a:bodyPr>
            <a:normAutofit/>
          </a:bodyPr>
          <a:lstStyle/>
          <a:p>
            <a:r>
              <a:rPr lang="it-IT" sz="1800"/>
              <a:t>All’interno del circuito di 23 live club si sono esibiti 48 musiciste/i emiliano-romagnoli per un totale di 130 date nel triennio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B7ACB96-DF26-050D-2380-9A95DEF23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77265" y="3876893"/>
            <a:ext cx="2930525" cy="576262"/>
          </a:xfrm>
        </p:spPr>
        <p:txBody>
          <a:bodyPr/>
          <a:lstStyle/>
          <a:p>
            <a:pPr algn="ctr"/>
            <a:r>
              <a:rPr lang="it-IT"/>
              <a:t>SOLIDO</a:t>
            </a:r>
          </a:p>
        </p:txBody>
      </p:sp>
      <p:pic>
        <p:nvPicPr>
          <p:cNvPr id="16" name="Segnaposto immagine 15" descr="Immagine che contiene Elementi grafici, Carattere, grafica, testo&#10;&#10;Descrizione generata automaticamente">
            <a:extLst>
              <a:ext uri="{FF2B5EF4-FFF2-40B4-BE49-F238E27FC236}">
                <a16:creationId xmlns:a16="http://schemas.microsoft.com/office/drawing/2014/main" id="{73EA63B2-83CA-08BC-2939-B0CF6AE74ED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 b="23998"/>
          <a:stretch>
            <a:fillRect/>
          </a:stretch>
        </p:blipFill>
        <p:spPr/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0E0BBE9-0B2B-2A6B-0DD0-72795C1F2F7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77265" y="4415635"/>
            <a:ext cx="3238019" cy="1929363"/>
          </a:xfrm>
        </p:spPr>
        <p:txBody>
          <a:bodyPr>
            <a:noAutofit/>
          </a:bodyPr>
          <a:lstStyle/>
          <a:p>
            <a:r>
              <a:rPr lang="it-IT" sz="1800"/>
              <a:t>Sono stati distribuiti oltre venti artiste/i e band di musica contemporanea originale nei cartelloni dei tre prestigiosi festival in apertura a </a:t>
            </a:r>
            <a:r>
              <a:rPr lang="it-IT" sz="1800" err="1"/>
              <a:t>headliner</a:t>
            </a:r>
            <a:r>
              <a:rPr lang="it-IT" sz="1800"/>
              <a:t> di caratura internazionale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27DA4137-AE4C-58BC-C2E8-F5FC708D7C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575" y="3876893"/>
            <a:ext cx="3238019" cy="576262"/>
          </a:xfrm>
        </p:spPr>
        <p:txBody>
          <a:bodyPr/>
          <a:lstStyle/>
          <a:p>
            <a:pPr algn="ctr"/>
            <a:r>
              <a:rPr lang="it-IT"/>
              <a:t>JAZZ CONNECTION</a:t>
            </a:r>
          </a:p>
        </p:txBody>
      </p:sp>
      <p:pic>
        <p:nvPicPr>
          <p:cNvPr id="18" name="Segnaposto immagine 17" descr="Immagine che contiene concerto, Strumento musicale, persona, vestiti&#10;&#10;Descrizione generata automaticamente">
            <a:extLst>
              <a:ext uri="{FF2B5EF4-FFF2-40B4-BE49-F238E27FC236}">
                <a16:creationId xmlns:a16="http://schemas.microsoft.com/office/drawing/2014/main" id="{D1A99DC9-9B80-44E9-41A6-4AB9888C2DD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b="10988"/>
          <a:stretch>
            <a:fillRect/>
          </a:stretch>
        </p:blipFill>
        <p:spPr/>
      </p:pic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84A7DF36-7253-57CE-6BB0-E5C4640C8030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124575" y="4585029"/>
            <a:ext cx="2935997" cy="1921167"/>
          </a:xfrm>
        </p:spPr>
        <p:txBody>
          <a:bodyPr>
            <a:normAutofit/>
          </a:bodyPr>
          <a:lstStyle/>
          <a:p>
            <a:r>
              <a:rPr lang="it-IT" sz="1800"/>
              <a:t>Sono 26 le formazioni jazzistiche emiliano-romagnole che hanno circuitato nel triennio nei cartelloni dei tre festival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94636" y="663402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220503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/>
              <a:t>Triennio 2021-2023</a:t>
            </a:r>
            <a:br>
              <a:rPr lang="it-IT" b="1"/>
            </a:br>
            <a:r>
              <a:rPr lang="it-IT" b="1"/>
              <a:t>Internazionalizzazione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15615A-886E-0004-C107-2CCEF0217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/>
              <a:t>Nell’ambito dell’azione progettuale per la promozione e circuitazione all’estero degli artisti e delle artiste e dei gruppi musicali della regione, sono stati sostenuti </a:t>
            </a:r>
            <a:r>
              <a:rPr lang="it-IT" sz="2800" b="1"/>
              <a:t>3 progetti</a:t>
            </a:r>
            <a:r>
              <a:rPr lang="it-IT" sz="2800"/>
              <a:t>: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800" b="1" err="1"/>
              <a:t>PlayER</a:t>
            </a:r>
            <a:r>
              <a:rPr lang="it-IT" sz="2800" b="1"/>
              <a:t> di Estragon Società Cooperativa</a:t>
            </a:r>
            <a:r>
              <a:rPr lang="it-IT" sz="2800"/>
              <a:t>;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800" b="1"/>
              <a:t>Music </a:t>
            </a:r>
            <a:r>
              <a:rPr lang="it-IT" sz="2800" b="1" err="1"/>
              <a:t>is</a:t>
            </a:r>
            <a:r>
              <a:rPr lang="it-IT" sz="2800" b="1"/>
              <a:t> the best di Panico s.r.l.</a:t>
            </a:r>
            <a:r>
              <a:rPr lang="it-IT" sz="2800"/>
              <a:t>;</a:t>
            </a:r>
          </a:p>
          <a:p>
            <a:pPr>
              <a:buFont typeface="Century Gothic" panose="020B0502020202020204" pitchFamily="34" charset="0"/>
              <a:buChar char="►"/>
            </a:pPr>
            <a:r>
              <a:rPr lang="it-IT" sz="2800" b="1"/>
              <a:t>Promozione e circuitazione all’estero degli artisti e dei gruppi musicali della regione di Sine Qua Non s.r.l. a socio unico</a:t>
            </a:r>
            <a:r>
              <a:rPr lang="it-IT" sz="2800"/>
              <a:t>.</a:t>
            </a:r>
          </a:p>
          <a:p>
            <a:pPr marL="0" indent="0">
              <a:buNone/>
            </a:pPr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23700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65566"/>
            <a:ext cx="10080000" cy="1440000"/>
          </a:xfrm>
        </p:spPr>
        <p:txBody>
          <a:bodyPr/>
          <a:lstStyle/>
          <a:p>
            <a:pPr algn="ctr"/>
            <a:r>
              <a:rPr lang="it-IT" sz="2800"/>
              <a:t>Legge regionale 16 marzo 2018, n. 2</a:t>
            </a:r>
            <a:br>
              <a:rPr lang="it-IT" sz="3200"/>
            </a:br>
            <a:r>
              <a:rPr lang="it-IT" sz="320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3200"/>
              <a:t>Norme in materia di sviluppo </a:t>
            </a:r>
            <a:br>
              <a:rPr lang="it-IT" sz="3200"/>
            </a:br>
            <a:r>
              <a:rPr lang="it-IT" sz="3200"/>
              <a:t>del settore musicale</a:t>
            </a:r>
            <a:r>
              <a:rPr lang="it-IT" sz="320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it-IT" sz="3200"/>
          </a:p>
        </p:txBody>
      </p:sp>
      <p:graphicFrame>
        <p:nvGraphicFramePr>
          <p:cNvPr id="10" name="Segnaposto contenuto 2">
            <a:extLst>
              <a:ext uri="{FF2B5EF4-FFF2-40B4-BE49-F238E27FC236}">
                <a16:creationId xmlns:a16="http://schemas.microsoft.com/office/drawing/2014/main" id="{F76C3BFD-E83E-6342-C63A-9231183B4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002904"/>
              </p:ext>
            </p:extLst>
          </p:nvPr>
        </p:nvGraphicFramePr>
        <p:xfrm>
          <a:off x="1103311" y="1989000"/>
          <a:ext cx="100800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269655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3FBC435-B2B4-1BE2-89DC-1A9536C0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/>
              <a:t>Triennio 2021-2023</a:t>
            </a:r>
            <a:br>
              <a:rPr lang="it-IT" b="1"/>
            </a:br>
            <a:r>
              <a:rPr lang="it-IT" b="1"/>
              <a:t>Internazionalizzazione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81C1FF-E830-D97B-DAB9-0BA194452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63" y="3826518"/>
            <a:ext cx="2940050" cy="576262"/>
          </a:xfrm>
        </p:spPr>
        <p:txBody>
          <a:bodyPr/>
          <a:lstStyle/>
          <a:p>
            <a:r>
              <a:rPr lang="it-IT"/>
              <a:t>PLAYE-R</a:t>
            </a:r>
          </a:p>
        </p:txBody>
      </p:sp>
      <p:pic>
        <p:nvPicPr>
          <p:cNvPr id="16" name="Segnaposto immagine 15" descr="Immagine che contiene concerto, Sala da concerti, Concerto rock, esibizione&#10;&#10;Descrizione generata automaticamente">
            <a:extLst>
              <a:ext uri="{FF2B5EF4-FFF2-40B4-BE49-F238E27FC236}">
                <a16:creationId xmlns:a16="http://schemas.microsoft.com/office/drawing/2014/main" id="{64B17EDA-CD5C-7A87-51A7-E7AEF298FBE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1142"/>
          <a:stretch>
            <a:fillRect/>
          </a:stretch>
        </p:blipFill>
        <p:spPr/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6299BF-7A2C-8936-DC4D-C302FB74510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46111" y="4402781"/>
            <a:ext cx="2946402" cy="2002502"/>
          </a:xfrm>
        </p:spPr>
        <p:txBody>
          <a:bodyPr>
            <a:noAutofit/>
          </a:bodyPr>
          <a:lstStyle/>
          <a:p>
            <a:r>
              <a:rPr lang="it-IT" sz="1800"/>
              <a:t>Per la circuitazione all’estero di cinque gruppi: </a:t>
            </a:r>
            <a:r>
              <a:rPr lang="it-IT" sz="1800" err="1"/>
              <a:t>España</a:t>
            </a:r>
            <a:r>
              <a:rPr lang="it-IT" sz="1800"/>
              <a:t> Circo Este, </a:t>
            </a:r>
            <a:r>
              <a:rPr lang="it-IT" sz="1800" err="1"/>
              <a:t>Joycut</a:t>
            </a:r>
            <a:r>
              <a:rPr lang="it-IT" sz="1800"/>
              <a:t>, Julian </a:t>
            </a:r>
            <a:r>
              <a:rPr lang="it-IT" sz="1800" err="1"/>
              <a:t>Zyklus</a:t>
            </a:r>
            <a:r>
              <a:rPr lang="it-IT" sz="1800"/>
              <a:t>, </a:t>
            </a:r>
            <a:r>
              <a:rPr lang="it-IT" sz="1800" err="1"/>
              <a:t>Kakawa</a:t>
            </a:r>
            <a:r>
              <a:rPr lang="it-IT" sz="1800"/>
              <a:t> e Modena City Ramblers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FF5DD00-CED4-1023-7BEB-BBF52EFB4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50165" y="3835179"/>
            <a:ext cx="2930525" cy="576262"/>
          </a:xfrm>
        </p:spPr>
        <p:txBody>
          <a:bodyPr/>
          <a:lstStyle/>
          <a:p>
            <a:r>
              <a:rPr lang="it-IT"/>
              <a:t>MUSIC IS THE BEST</a:t>
            </a:r>
          </a:p>
        </p:txBody>
      </p:sp>
      <p:pic>
        <p:nvPicPr>
          <p:cNvPr id="18" name="Segnaposto immagine 17" descr="Immagine che contiene concerto, microfono, persona, Artista musicale&#10;&#10;Descrizione generata automaticamente">
            <a:extLst>
              <a:ext uri="{FF2B5EF4-FFF2-40B4-BE49-F238E27FC236}">
                <a16:creationId xmlns:a16="http://schemas.microsoft.com/office/drawing/2014/main" id="{1C623718-BAA5-37C4-2489-E2DC5DAE87B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7" b="10987"/>
          <a:stretch>
            <a:fillRect/>
          </a:stretch>
        </p:blipFill>
        <p:spPr/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D3FB0459-C0EA-4060-44B9-14673EEE98E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08429" y="4402780"/>
            <a:ext cx="3013999" cy="1948430"/>
          </a:xfrm>
        </p:spPr>
        <p:txBody>
          <a:bodyPr>
            <a:normAutofit/>
          </a:bodyPr>
          <a:lstStyle/>
          <a:p>
            <a:r>
              <a:rPr lang="it-IT" sz="1800"/>
              <a:t>Per la circuitazione all’estero di cinque gruppi: IOSONOUNCANE, </a:t>
            </a:r>
            <a:r>
              <a:rPr lang="it-IT" sz="1800" err="1"/>
              <a:t>Her</a:t>
            </a:r>
            <a:r>
              <a:rPr lang="it-IT" sz="1800"/>
              <a:t> </a:t>
            </a:r>
            <a:r>
              <a:rPr lang="it-IT" sz="1800" err="1"/>
              <a:t>Skin</a:t>
            </a:r>
            <a:r>
              <a:rPr lang="it-IT" sz="1800"/>
              <a:t>, </a:t>
            </a:r>
            <a:r>
              <a:rPr lang="it-IT" sz="1800" err="1"/>
              <a:t>Wesfalia</a:t>
            </a:r>
            <a:r>
              <a:rPr lang="it-IT" sz="1800"/>
              <a:t>, So </a:t>
            </a:r>
            <a:r>
              <a:rPr lang="it-IT" sz="1800" err="1"/>
              <a:t>Beast</a:t>
            </a:r>
            <a:r>
              <a:rPr lang="it-IT" sz="1800"/>
              <a:t>, </a:t>
            </a:r>
            <a:r>
              <a:rPr lang="it-IT" sz="1800" err="1"/>
              <a:t>Julie’s</a:t>
            </a:r>
            <a:r>
              <a:rPr lang="it-IT" sz="1800"/>
              <a:t> Haircut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284BA9E-491F-20A7-08FF-0579DF8592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4699" y="3826517"/>
            <a:ext cx="4583392" cy="1079139"/>
          </a:xfrm>
        </p:spPr>
        <p:txBody>
          <a:bodyPr/>
          <a:lstStyle/>
          <a:p>
            <a:r>
              <a:rPr lang="it-IT"/>
              <a:t>PROMOZIONE E CIRCUITAZIONE ALL’ESTERO DEGLI ARTISTI DELLA REGIONE</a:t>
            </a:r>
          </a:p>
        </p:txBody>
      </p:sp>
      <p:pic>
        <p:nvPicPr>
          <p:cNvPr id="20" name="Segnaposto immagine 19" descr="Immagine che contiene concerto, Strumento musicale, Concerto rock, esibizione&#10;&#10;Descrizione generata automaticamente">
            <a:extLst>
              <a:ext uri="{FF2B5EF4-FFF2-40B4-BE49-F238E27FC236}">
                <a16:creationId xmlns:a16="http://schemas.microsoft.com/office/drawing/2014/main" id="{6C538AF7-7598-4224-44DB-85D66A613F3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F259D8C4-DCFF-6564-F325-8589299D6D6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214036" y="4998373"/>
            <a:ext cx="4404718" cy="1171856"/>
          </a:xfrm>
        </p:spPr>
        <p:txBody>
          <a:bodyPr>
            <a:noAutofit/>
          </a:bodyPr>
          <a:lstStyle/>
          <a:p>
            <a:r>
              <a:rPr lang="it-IT" sz="1800"/>
              <a:t>Per la circuitazione all’estero di sei gruppi: </a:t>
            </a:r>
            <a:r>
              <a:rPr lang="it-IT" sz="1800" err="1"/>
              <a:t>Extraliscio</a:t>
            </a:r>
            <a:r>
              <a:rPr lang="it-IT" sz="1800"/>
              <a:t>; Vinicio Capossela; Vasco Brondi; Lo Stato Sociale; Savana Funk; Dumbo </a:t>
            </a:r>
            <a:r>
              <a:rPr lang="it-IT" sz="1800" err="1"/>
              <a:t>Gets</a:t>
            </a:r>
            <a:r>
              <a:rPr lang="it-IT" sz="1800"/>
              <a:t> </a:t>
            </a:r>
            <a:r>
              <a:rPr lang="it-IT" sz="1800" err="1"/>
              <a:t>Mad</a:t>
            </a:r>
            <a:endParaRPr lang="it-IT" sz="180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190146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13" y="198194"/>
            <a:ext cx="9404723" cy="1400530"/>
          </a:xfrm>
        </p:spPr>
        <p:txBody>
          <a:bodyPr/>
          <a:lstStyle/>
          <a:p>
            <a:pPr algn="ctr"/>
            <a:r>
              <a:rPr lang="it-IT" b="1"/>
              <a:t>Triennio 2021-2023</a:t>
            </a:r>
            <a:br>
              <a:rPr lang="it-IT" b="1"/>
            </a:br>
            <a:r>
              <a:rPr lang="it-IT" b="1"/>
              <a:t>Internazionalizzazione</a:t>
            </a:r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pic>
        <p:nvPicPr>
          <p:cNvPr id="18" name="Segnaposto contenuto 17" descr="Immagine che contiene grafica, mappa, testo&#10;&#10;Descrizione generata automaticamente">
            <a:extLst>
              <a:ext uri="{FF2B5EF4-FFF2-40B4-BE49-F238E27FC236}">
                <a16:creationId xmlns:a16="http://schemas.microsoft.com/office/drawing/2014/main" id="{68C66E11-C71D-3B3A-B848-4DF01EDFE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3" y="1950481"/>
            <a:ext cx="6525290" cy="4195762"/>
          </a:xfr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BE0814A-DC3B-1BDB-05DD-56A33F4EE017}"/>
              </a:ext>
            </a:extLst>
          </p:cNvPr>
          <p:cNvSpPr txBox="1"/>
          <p:nvPr/>
        </p:nvSpPr>
        <p:spPr>
          <a:xfrm>
            <a:off x="5637229" y="296472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E29BF56-8EBD-1A0C-1D49-333ABEBBBE91}"/>
              </a:ext>
            </a:extLst>
          </p:cNvPr>
          <p:cNvSpPr txBox="1"/>
          <p:nvPr/>
        </p:nvSpPr>
        <p:spPr>
          <a:xfrm>
            <a:off x="7721409" y="1950481"/>
            <a:ext cx="41752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Oltre 120 date </a:t>
            </a:r>
            <a:r>
              <a:rPr lang="it-IT" sz="2400"/>
              <a:t>nei seguenti paesi: </a:t>
            </a:r>
            <a:br>
              <a:rPr lang="it-IT" sz="2400"/>
            </a:br>
            <a:r>
              <a:rPr lang="it-IT" sz="2400"/>
              <a:t>Germania, Francia, Svizzera, Regno Unito, Belgio, Portogallo, Olanda, Ungheria, Finlandia, Grecia, Austria, Slovenia, Romania, Irlanda, Lussemburgo e negli Stati Uniti e in Sudafrica</a:t>
            </a:r>
          </a:p>
        </p:txBody>
      </p:sp>
    </p:spTree>
    <p:extLst>
      <p:ext uri="{BB962C8B-B14F-4D97-AF65-F5344CB8AC3E}">
        <p14:creationId xmlns:p14="http://schemas.microsoft.com/office/powerpoint/2010/main" val="1758244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7DC78-3EAE-1DD1-B92B-4A1686E8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0" y="100898"/>
            <a:ext cx="4138366" cy="104210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/>
              <a:t>Emilia-Romagna Music Commission (art. 9)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EA51AE-2D18-46BE-B2CA-B90B13168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6A537E-C106-45AE-9BBB-3CE55944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918BA52-E4A7-4EEC-898E-C49023767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3F3B7-282C-4DDC-AD1B-C497F2942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F29854-E196-C8B2-00A1-CF2EE3E5F0D8}"/>
              </a:ext>
            </a:extLst>
          </p:cNvPr>
          <p:cNvSpPr txBox="1"/>
          <p:nvPr/>
        </p:nvSpPr>
        <p:spPr>
          <a:xfrm>
            <a:off x="103980" y="1143000"/>
            <a:ext cx="4081985" cy="5614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>
                <a:ea typeface="+mj-ea"/>
                <a:cs typeface="+mj-cs"/>
              </a:rPr>
              <a:t>Comunicazione </a:t>
            </a:r>
            <a:r>
              <a:rPr lang="en-US" err="1">
                <a:ea typeface="+mj-ea"/>
                <a:cs typeface="+mj-cs"/>
              </a:rPr>
              <a:t>integrata</a:t>
            </a:r>
            <a:r>
              <a:rPr lang="en-US">
                <a:ea typeface="+mj-ea"/>
                <a:cs typeface="+mj-cs"/>
              </a:rPr>
              <a:t> e </a:t>
            </a:r>
            <a:r>
              <a:rPr lang="en-US" err="1">
                <a:ea typeface="+mj-ea"/>
                <a:cs typeface="+mj-cs"/>
              </a:rPr>
              <a:t>coordinata</a:t>
            </a:r>
            <a:r>
              <a:rPr lang="en-US">
                <a:ea typeface="+mj-ea"/>
                <a:cs typeface="+mj-cs"/>
              </a:rPr>
              <a:t> delle </a:t>
            </a:r>
            <a:r>
              <a:rPr lang="en-US" err="1">
                <a:ea typeface="+mj-ea"/>
                <a:cs typeface="+mj-cs"/>
              </a:rPr>
              <a:t>opportunità</a:t>
            </a:r>
            <a:r>
              <a:rPr lang="en-US">
                <a:ea typeface="+mj-ea"/>
                <a:cs typeface="+mj-cs"/>
              </a:rPr>
              <a:t> e delle </a:t>
            </a:r>
            <a:r>
              <a:rPr lang="en-US" err="1">
                <a:ea typeface="+mj-ea"/>
                <a:cs typeface="+mj-cs"/>
              </a:rPr>
              <a:t>offerte</a:t>
            </a:r>
            <a:r>
              <a:rPr lang="en-US">
                <a:ea typeface="+mj-ea"/>
                <a:cs typeface="+mj-cs"/>
              </a:rPr>
              <a:t> educative, formative, </a:t>
            </a:r>
            <a:r>
              <a:rPr lang="en-US" err="1">
                <a:ea typeface="+mj-ea"/>
                <a:cs typeface="+mj-cs"/>
              </a:rPr>
              <a:t>professionali</a:t>
            </a:r>
            <a:r>
              <a:rPr lang="en-US">
                <a:ea typeface="+mj-ea"/>
                <a:cs typeface="+mj-cs"/>
              </a:rPr>
              <a:t>, </a:t>
            </a:r>
            <a:r>
              <a:rPr lang="en-US" err="1">
                <a:ea typeface="+mj-ea"/>
                <a:cs typeface="+mj-cs"/>
              </a:rPr>
              <a:t>imprenditoriali</a:t>
            </a:r>
            <a:r>
              <a:rPr lang="en-US">
                <a:ea typeface="+mj-ea"/>
                <a:cs typeface="+mj-cs"/>
              </a:rPr>
              <a:t>, di </a:t>
            </a:r>
            <a:r>
              <a:rPr lang="en-US" err="1">
                <a:ea typeface="+mj-ea"/>
                <a:cs typeface="+mj-cs"/>
              </a:rPr>
              <a:t>circuitazione</a:t>
            </a:r>
            <a:r>
              <a:rPr lang="en-US">
                <a:ea typeface="+mj-ea"/>
                <a:cs typeface="+mj-cs"/>
              </a:rPr>
              <a:t> e di </a:t>
            </a:r>
            <a:r>
              <a:rPr lang="en-US" err="1">
                <a:ea typeface="+mj-ea"/>
                <a:cs typeface="+mj-cs"/>
              </a:rPr>
              <a:t>sostegno</a:t>
            </a:r>
            <a:r>
              <a:rPr lang="en-US">
                <a:ea typeface="+mj-ea"/>
                <a:cs typeface="+mj-cs"/>
              </a:rPr>
              <a:t> </a:t>
            </a:r>
            <a:r>
              <a:rPr lang="en-US" err="1">
                <a:ea typeface="+mj-ea"/>
                <a:cs typeface="+mj-cs"/>
              </a:rPr>
              <a:t>agli</a:t>
            </a:r>
            <a:r>
              <a:rPr lang="en-US">
                <a:ea typeface="+mj-ea"/>
                <a:cs typeface="+mj-cs"/>
              </a:rPr>
              <a:t> </a:t>
            </a:r>
            <a:r>
              <a:rPr lang="en-US" err="1">
                <a:ea typeface="+mj-ea"/>
                <a:cs typeface="+mj-cs"/>
              </a:rPr>
              <a:t>autori</a:t>
            </a:r>
            <a:r>
              <a:rPr lang="en-US">
                <a:ea typeface="+mj-ea"/>
                <a:cs typeface="+mj-cs"/>
              </a:rPr>
              <a:t>, in </a:t>
            </a:r>
            <a:r>
              <a:rPr lang="en-US" err="1">
                <a:ea typeface="+mj-ea"/>
                <a:cs typeface="+mj-cs"/>
              </a:rPr>
              <a:t>particolare</a:t>
            </a:r>
            <a:r>
              <a:rPr lang="en-US">
                <a:ea typeface="+mj-ea"/>
                <a:cs typeface="+mj-cs"/>
              </a:rPr>
              <a:t> di </a:t>
            </a:r>
            <a:r>
              <a:rPr lang="en-US" err="1">
                <a:ea typeface="+mj-ea"/>
                <a:cs typeface="+mj-cs"/>
              </a:rPr>
              <a:t>quelli</a:t>
            </a:r>
            <a:r>
              <a:rPr lang="en-US">
                <a:ea typeface="+mj-ea"/>
                <a:cs typeface="+mj-cs"/>
              </a:rPr>
              <a:t> </a:t>
            </a:r>
            <a:r>
              <a:rPr lang="en-US" err="1">
                <a:ea typeface="+mj-ea"/>
                <a:cs typeface="+mj-cs"/>
              </a:rPr>
              <a:t>sostenuti</a:t>
            </a:r>
            <a:r>
              <a:rPr lang="en-US">
                <a:ea typeface="+mj-ea"/>
                <a:cs typeface="+mj-cs"/>
              </a:rPr>
              <a:t> </a:t>
            </a:r>
            <a:r>
              <a:rPr lang="en-US" err="1">
                <a:ea typeface="+mj-ea"/>
                <a:cs typeface="+mj-cs"/>
              </a:rPr>
              <a:t>dall’art</a:t>
            </a:r>
            <a:r>
              <a:rPr lang="en-US">
                <a:ea typeface="+mj-ea"/>
                <a:cs typeface="+mj-cs"/>
              </a:rPr>
              <a:t>. 8.</a:t>
            </a:r>
            <a:br>
              <a:rPr lang="en-US">
                <a:ea typeface="+mj-ea"/>
                <a:cs typeface="+mj-cs"/>
              </a:rPr>
            </a:br>
            <a:br>
              <a:rPr lang="en-US">
                <a:ea typeface="+mj-ea"/>
                <a:cs typeface="+mj-cs"/>
              </a:rPr>
            </a:br>
            <a:r>
              <a:rPr lang="en-US" b="1">
                <a:ea typeface="+mj-ea"/>
                <a:cs typeface="+mj-cs"/>
              </a:rPr>
              <a:t>STRUMENTI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ea typeface="+mj-ea"/>
                <a:cs typeface="+mj-cs"/>
              </a:rPr>
              <a:t>Sito web e Newsletter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err="1">
                <a:ea typeface="+mj-ea"/>
                <a:cs typeface="+mj-cs"/>
              </a:rPr>
              <a:t>Guida</a:t>
            </a:r>
            <a:r>
              <a:rPr lang="en-US">
                <a:ea typeface="+mj-ea"/>
                <a:cs typeface="+mj-cs"/>
              </a:rPr>
              <a:t> alla </a:t>
            </a:r>
            <a:r>
              <a:rPr lang="en-US" err="1">
                <a:ea typeface="+mj-ea"/>
                <a:cs typeface="+mj-cs"/>
              </a:rPr>
              <a:t>produzione</a:t>
            </a:r>
            <a:endParaRPr lang="en-US"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ea typeface="+mj-ea"/>
                <a:cs typeface="+mj-cs"/>
              </a:rPr>
              <a:t>Facebook, Instagram, YouTube, LinkedIn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err="1">
                <a:ea typeface="+mj-ea"/>
                <a:cs typeface="+mj-cs"/>
              </a:rPr>
              <a:t>RadioEmiliaRomagna</a:t>
            </a:r>
            <a:endParaRPr lang="en-US"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ea typeface="+mj-ea"/>
                <a:cs typeface="+mj-cs"/>
              </a:rPr>
              <a:t>Music Rights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err="1">
                <a:ea typeface="+mj-ea"/>
                <a:cs typeface="+mj-cs"/>
              </a:rPr>
              <a:t>Viralissima</a:t>
            </a:r>
            <a:endParaRPr lang="en-US"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err="1">
                <a:ea typeface="+mj-ea"/>
                <a:cs typeface="+mj-cs"/>
              </a:rPr>
              <a:t>Partecipazione</a:t>
            </a:r>
            <a:r>
              <a:rPr lang="en-US">
                <a:ea typeface="+mj-ea"/>
                <a:cs typeface="+mj-cs"/>
              </a:rPr>
              <a:t> a </a:t>
            </a:r>
            <a:r>
              <a:rPr lang="en-US" err="1">
                <a:ea typeface="+mj-ea"/>
                <a:cs typeface="+mj-cs"/>
              </a:rPr>
              <a:t>fiere</a:t>
            </a:r>
            <a:r>
              <a:rPr lang="en-US">
                <a:ea typeface="+mj-ea"/>
                <a:cs typeface="+mj-cs"/>
              </a:rPr>
              <a:t> di </a:t>
            </a:r>
            <a:r>
              <a:rPr lang="en-US" err="1">
                <a:ea typeface="+mj-ea"/>
                <a:cs typeface="+mj-cs"/>
              </a:rPr>
              <a:t>settore</a:t>
            </a:r>
            <a:endParaRPr lang="en-US"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ea typeface="+mj-ea"/>
                <a:cs typeface="+mj-cs"/>
              </a:rPr>
              <a:t>Music Export</a:t>
            </a:r>
          </a:p>
        </p:txBody>
      </p:sp>
      <p:pic>
        <p:nvPicPr>
          <p:cNvPr id="5" name="Segnaposto contenuto 4" descr="Immagine che contiene testo, Carattere, logo, Blu elettrico&#10;&#10;Descrizione generata automaticamente">
            <a:extLst>
              <a:ext uri="{FF2B5EF4-FFF2-40B4-BE49-F238E27FC236}">
                <a16:creationId xmlns:a16="http://schemas.microsoft.com/office/drawing/2014/main" id="{A33E4030-EE85-DD7B-2958-4142DE13E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51" y="1882483"/>
            <a:ext cx="6495847" cy="3702632"/>
          </a:xfrm>
          <a:prstGeom prst="rect">
            <a:avLst/>
          </a:prstGeom>
          <a:effectLst/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0940BA3-B3C4-DAE1-7AEC-2A0447CBB0A2}"/>
              </a:ext>
            </a:extLst>
          </p:cNvPr>
          <p:cNvSpPr/>
          <p:nvPr/>
        </p:nvSpPr>
        <p:spPr>
          <a:xfrm>
            <a:off x="4805386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bg2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48506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/>
              <a:t>La comunicazione in numeri</a:t>
            </a:r>
            <a:br>
              <a:rPr lang="it-IT" b="1"/>
            </a:br>
            <a:r>
              <a:rPr lang="it-IT" b="1"/>
              <a:t>Anno 2023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D9BCCE69-7C3B-D19C-95AC-2E007471DD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143721"/>
              </p:ext>
            </p:extLst>
          </p:nvPr>
        </p:nvGraphicFramePr>
        <p:xfrm>
          <a:off x="1253765" y="3012088"/>
          <a:ext cx="8900395" cy="1992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421">
                  <a:extLst>
                    <a:ext uri="{9D8B030D-6E8A-4147-A177-3AD203B41FA5}">
                      <a16:colId xmlns:a16="http://schemas.microsoft.com/office/drawing/2014/main" val="1952887188"/>
                    </a:ext>
                  </a:extLst>
                </a:gridCol>
                <a:gridCol w="1536569">
                  <a:extLst>
                    <a:ext uri="{9D8B030D-6E8A-4147-A177-3AD203B41FA5}">
                      <a16:colId xmlns:a16="http://schemas.microsoft.com/office/drawing/2014/main" val="3260978746"/>
                    </a:ext>
                  </a:extLst>
                </a:gridCol>
                <a:gridCol w="1475247">
                  <a:extLst>
                    <a:ext uri="{9D8B030D-6E8A-4147-A177-3AD203B41FA5}">
                      <a16:colId xmlns:a16="http://schemas.microsoft.com/office/drawing/2014/main" val="937100695"/>
                    </a:ext>
                  </a:extLst>
                </a:gridCol>
                <a:gridCol w="1780079">
                  <a:extLst>
                    <a:ext uri="{9D8B030D-6E8A-4147-A177-3AD203B41FA5}">
                      <a16:colId xmlns:a16="http://schemas.microsoft.com/office/drawing/2014/main" val="457813719"/>
                    </a:ext>
                  </a:extLst>
                </a:gridCol>
                <a:gridCol w="1780079">
                  <a:extLst>
                    <a:ext uri="{9D8B030D-6E8A-4147-A177-3AD203B41FA5}">
                      <a16:colId xmlns:a16="http://schemas.microsoft.com/office/drawing/2014/main" val="4243930546"/>
                    </a:ext>
                  </a:extLst>
                </a:gridCol>
              </a:tblGrid>
              <a:tr h="681136"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SITO 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NEWSLETTER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FACEBOOK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INSTAGRAM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LINKEDIN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347062"/>
                  </a:ext>
                </a:extLst>
              </a:tr>
              <a:tr h="1311529"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23.752 visite</a:t>
                      </a:r>
                      <a:br>
                        <a:rPr lang="it-IT">
                          <a:solidFill>
                            <a:schemeClr val="bg2"/>
                          </a:solidFill>
                        </a:rPr>
                      </a:br>
                      <a:r>
                        <a:rPr lang="it-IT">
                          <a:solidFill>
                            <a:schemeClr val="bg2"/>
                          </a:solidFill>
                        </a:rPr>
                        <a:t>40.791 pagine viste</a:t>
                      </a:r>
                    </a:p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33.615 pagine viste uniche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360 iscritti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2.612 Follower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921 Follower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chemeClr val="bg2"/>
                          </a:solidFill>
                        </a:rPr>
                        <a:t>139 Follower (da agosto del 2023)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577043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184654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217048"/>
            <a:ext cx="9404723" cy="1400530"/>
          </a:xfrm>
        </p:spPr>
        <p:txBody>
          <a:bodyPr/>
          <a:lstStyle/>
          <a:p>
            <a:pPr algn="ctr"/>
            <a:r>
              <a:rPr lang="it-IT" b="1"/>
              <a:t>Guida alla produzione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811CB579-E711-E5E4-C685-102E947DA1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321238"/>
              </p:ext>
            </p:extLst>
          </p:nvPr>
        </p:nvGraphicFramePr>
        <p:xfrm>
          <a:off x="1622425" y="1331119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3035999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884902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A2ECA0-5340-95A0-98FD-C00E1B26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12" y="314633"/>
            <a:ext cx="3505495" cy="51373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b="1"/>
              <a:t>VIRALISSIMA</a:t>
            </a:r>
            <a:br>
              <a:rPr lang="en-US" sz="2900"/>
            </a:br>
            <a:endParaRPr lang="en-US" sz="290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5937249-57AF-4D08-AAA8-E0EB893BA192}"/>
              </a:ext>
            </a:extLst>
          </p:cNvPr>
          <p:cNvSpPr/>
          <p:nvPr/>
        </p:nvSpPr>
        <p:spPr>
          <a:xfrm>
            <a:off x="235670" y="1348033"/>
            <a:ext cx="4213781" cy="53544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>
                <a:solidFill>
                  <a:schemeClr val="bg2"/>
                </a:solidFill>
              </a:rPr>
              <a:t>Una playlist di 109 video </a:t>
            </a:r>
            <a:r>
              <a:rPr lang="en-US" sz="2000" err="1">
                <a:solidFill>
                  <a:schemeClr val="bg2"/>
                </a:solidFill>
              </a:rPr>
              <a:t>musicali</a:t>
            </a: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err="1">
                <a:solidFill>
                  <a:schemeClr val="bg2"/>
                </a:solidFill>
              </a:rPr>
              <a:t>fruibili</a:t>
            </a: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err="1">
                <a:solidFill>
                  <a:schemeClr val="bg2"/>
                </a:solidFill>
              </a:rPr>
              <a:t>sul</a:t>
            </a: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err="1">
                <a:solidFill>
                  <a:schemeClr val="bg2"/>
                </a:solidFill>
              </a:rPr>
              <a:t>canale</a:t>
            </a:r>
            <a:r>
              <a:rPr lang="en-US" sz="2000">
                <a:solidFill>
                  <a:schemeClr val="bg2"/>
                </a:solidFill>
              </a:rPr>
              <a:t> YouTube di Cultura Emilia-Romagna, </a:t>
            </a:r>
            <a:r>
              <a:rPr lang="en-US" sz="2000" err="1">
                <a:solidFill>
                  <a:schemeClr val="bg2"/>
                </a:solidFill>
              </a:rPr>
              <a:t>sulla</a:t>
            </a: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err="1">
                <a:solidFill>
                  <a:schemeClr val="bg2"/>
                </a:solidFill>
              </a:rPr>
              <a:t>piattaforma</a:t>
            </a: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err="1">
                <a:solidFill>
                  <a:schemeClr val="bg2"/>
                </a:solidFill>
              </a:rPr>
              <a:t>LepidaTV</a:t>
            </a:r>
            <a:r>
              <a:rPr lang="en-US" sz="2000">
                <a:solidFill>
                  <a:schemeClr val="bg2"/>
                </a:solidFill>
              </a:rPr>
              <a:t> e sui social di ERMC.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>
                <a:solidFill>
                  <a:schemeClr val="bg2"/>
                </a:solidFill>
              </a:rPr>
              <a:t>Un </a:t>
            </a:r>
            <a:r>
              <a:rPr lang="en-US" sz="2000" err="1">
                <a:solidFill>
                  <a:schemeClr val="bg2"/>
                </a:solidFill>
              </a:rPr>
              <a:t>ricco</a:t>
            </a: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err="1">
                <a:solidFill>
                  <a:schemeClr val="bg2"/>
                </a:solidFill>
              </a:rPr>
              <a:t>catalogo</a:t>
            </a:r>
            <a:r>
              <a:rPr lang="en-US" sz="2000">
                <a:solidFill>
                  <a:schemeClr val="bg2"/>
                </a:solidFill>
              </a:rPr>
              <a:t> di artiste, </a:t>
            </a:r>
            <a:r>
              <a:rPr lang="en-US" sz="2000" err="1">
                <a:solidFill>
                  <a:schemeClr val="bg2"/>
                </a:solidFill>
              </a:rPr>
              <a:t>artisti</a:t>
            </a:r>
            <a:r>
              <a:rPr lang="en-US" sz="2000">
                <a:solidFill>
                  <a:schemeClr val="bg2"/>
                </a:solidFill>
              </a:rPr>
              <a:t> e band </a:t>
            </a:r>
            <a:r>
              <a:rPr lang="en-US" sz="2000" err="1">
                <a:solidFill>
                  <a:schemeClr val="bg2"/>
                </a:solidFill>
              </a:rPr>
              <a:t>dell’Emilia</a:t>
            </a:r>
            <a:r>
              <a:rPr lang="en-US" sz="2000">
                <a:solidFill>
                  <a:schemeClr val="bg2"/>
                </a:solidFill>
              </a:rPr>
              <a:t>-Romagna </a:t>
            </a:r>
            <a:r>
              <a:rPr lang="en-US" sz="2000" err="1">
                <a:solidFill>
                  <a:schemeClr val="bg2"/>
                </a:solidFill>
              </a:rPr>
              <a:t>fruibile</a:t>
            </a:r>
            <a:r>
              <a:rPr lang="en-US" sz="2000">
                <a:solidFill>
                  <a:schemeClr val="bg2"/>
                </a:solidFill>
              </a:rPr>
              <a:t> </a:t>
            </a:r>
            <a:r>
              <a:rPr lang="en-US" sz="2000" err="1">
                <a:solidFill>
                  <a:schemeClr val="bg2"/>
                </a:solidFill>
              </a:rPr>
              <a:t>ovunque</a:t>
            </a:r>
            <a:r>
              <a:rPr lang="en-US" sz="2000">
                <a:solidFill>
                  <a:schemeClr val="bg2"/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err="1">
                <a:solidFill>
                  <a:schemeClr val="bg2"/>
                </a:solidFill>
                <a:sym typeface="Wingdings" panose="05000000000000000000" pitchFamily="2" charset="2"/>
              </a:rPr>
              <a:t>Visualizzazioni</a:t>
            </a:r>
            <a:r>
              <a:rPr lang="en-US" sz="2000">
                <a:solidFill>
                  <a:schemeClr val="bg2"/>
                </a:solidFill>
                <a:sym typeface="Wingdings" panose="05000000000000000000" pitchFamily="2" charset="2"/>
              </a:rPr>
              <a:t>: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n-US" sz="2000">
                <a:solidFill>
                  <a:schemeClr val="bg2"/>
                </a:solidFill>
                <a:sym typeface="Wingdings" panose="05000000000000000000" pitchFamily="2" charset="2"/>
              </a:rPr>
              <a:t>YouTube  878.655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n-US" sz="2000" err="1">
                <a:solidFill>
                  <a:schemeClr val="bg2"/>
                </a:solidFill>
                <a:sym typeface="Wingdings" panose="05000000000000000000" pitchFamily="2" charset="2"/>
              </a:rPr>
              <a:t>LepidaTV</a:t>
            </a:r>
            <a:r>
              <a:rPr lang="en-US" sz="2000">
                <a:solidFill>
                  <a:schemeClr val="bg2"/>
                </a:solidFill>
                <a:sym typeface="Wingdings" panose="05000000000000000000" pitchFamily="2" charset="2"/>
              </a:rPr>
              <a:t>  40.149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n-US" sz="2000">
                <a:solidFill>
                  <a:schemeClr val="bg2"/>
                </a:solidFill>
                <a:sym typeface="Wingdings" panose="05000000000000000000" pitchFamily="2" charset="2"/>
              </a:rPr>
              <a:t>Facebook  294.569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Century Gothic" panose="020B0502020202020204" pitchFamily="34" charset="0"/>
              <a:buChar char="►"/>
            </a:pPr>
            <a:r>
              <a:rPr lang="en-US" sz="2000">
                <a:solidFill>
                  <a:schemeClr val="bg2"/>
                </a:solidFill>
                <a:sym typeface="Wingdings" panose="05000000000000000000" pitchFamily="2" charset="2"/>
              </a:rPr>
              <a:t>Instagram  55.068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Century Gothic" panose="020B0502020202020204" pitchFamily="34" charset="0"/>
              <a:buChar char="►"/>
            </a:pPr>
            <a:endParaRPr lang="en-US" sz="180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Century Gothic" panose="020B0502020202020204" pitchFamily="34" charset="0"/>
              <a:buChar char="►"/>
            </a:pPr>
            <a:endParaRPr lang="en-US" sz="1800">
              <a:solidFill>
                <a:schemeClr val="bg2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800">
              <a:solidFill>
                <a:schemeClr val="bg2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8" name="Rectangle 48">
            <a:extLst>
              <a:ext uri="{FF2B5EF4-FFF2-40B4-BE49-F238E27FC236}">
                <a16:creationId xmlns:a16="http://schemas.microsoft.com/office/drawing/2014/main" id="{E76BDDC1-3B8A-4ED1-9384-28046DA7D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A4C54E1D-046B-434B-8B3E-C179D991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cerchio, Elementi grafici, Carattere, Policromia&#10;&#10;Descrizione generata automaticamente">
            <a:extLst>
              <a:ext uri="{FF2B5EF4-FFF2-40B4-BE49-F238E27FC236}">
                <a16:creationId xmlns:a16="http://schemas.microsoft.com/office/drawing/2014/main" id="{BCAAAB8B-79C5-CF08-2237-270A2AC8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9" y="1773218"/>
            <a:ext cx="5614835" cy="3158344"/>
          </a:xfrm>
          <a:prstGeom prst="rect">
            <a:avLst/>
          </a:prstGeom>
          <a:effectLst/>
        </p:spPr>
      </p:pic>
      <p:sp>
        <p:nvSpPr>
          <p:cNvPr id="54" name="Rectangle 52">
            <a:extLst>
              <a:ext uri="{FF2B5EF4-FFF2-40B4-BE49-F238E27FC236}">
                <a16:creationId xmlns:a16="http://schemas.microsoft.com/office/drawing/2014/main" id="{CD62FCDA-81D0-4D28-B17F-CC6E32068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CC8990E-2E2A-11D4-5210-E94B6599DBDE}"/>
              </a:ext>
            </a:extLst>
          </p:cNvPr>
          <p:cNvSpPr/>
          <p:nvPr/>
        </p:nvSpPr>
        <p:spPr>
          <a:xfrm>
            <a:off x="5355528" y="6522458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bg2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1879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22" y="262566"/>
            <a:ext cx="9404723" cy="1400530"/>
          </a:xfrm>
        </p:spPr>
        <p:txBody>
          <a:bodyPr/>
          <a:lstStyle/>
          <a:p>
            <a:r>
              <a:rPr lang="it-IT" b="1"/>
              <a:t>Partecipazione a fiere di settore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A919AF-FC26-296D-D0EE-721C3EA49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162" y="3890656"/>
            <a:ext cx="2940050" cy="736859"/>
          </a:xfrm>
        </p:spPr>
        <p:txBody>
          <a:bodyPr/>
          <a:lstStyle/>
          <a:p>
            <a:r>
              <a:rPr lang="it-IT" b="1"/>
              <a:t>LINECHECK </a:t>
            </a:r>
          </a:p>
        </p:txBody>
      </p:sp>
      <p:pic>
        <p:nvPicPr>
          <p:cNvPr id="15" name="Segnaposto immagine 14" descr="Immagine che contiene vestiti, persona, uomo, calzature&#10;&#10;Descrizione generata automaticamente">
            <a:extLst>
              <a:ext uri="{FF2B5EF4-FFF2-40B4-BE49-F238E27FC236}">
                <a16:creationId xmlns:a16="http://schemas.microsoft.com/office/drawing/2014/main" id="{82F113E3-4FA9-5B93-F320-DBB683D6F1B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b="11123"/>
          <a:stretch>
            <a:fillRect/>
          </a:stretch>
        </p:blipFill>
        <p:spPr/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64F8FF09-93F6-BE01-CD23-2D234917DAA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28312" y="4666614"/>
            <a:ext cx="2940050" cy="1578071"/>
          </a:xfrm>
        </p:spPr>
        <p:txBody>
          <a:bodyPr>
            <a:normAutofit/>
          </a:bodyPr>
          <a:lstStyle/>
          <a:p>
            <a:r>
              <a:rPr lang="it-IT" sz="1800">
                <a:solidFill>
                  <a:schemeClr val="tx2"/>
                </a:solidFill>
              </a:rPr>
              <a:t>Presenti presso Base a Milano con un corner personalizzato e panel nelle edizioni 2022 e 2023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5B709E-1992-F82C-6F78-31AF4A640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16178" y="3980791"/>
            <a:ext cx="2930525" cy="576262"/>
          </a:xfrm>
        </p:spPr>
        <p:txBody>
          <a:bodyPr/>
          <a:lstStyle/>
          <a:p>
            <a:r>
              <a:rPr lang="it-IT" b="1"/>
              <a:t>WOMEX</a:t>
            </a:r>
          </a:p>
        </p:txBody>
      </p:sp>
      <p:pic>
        <p:nvPicPr>
          <p:cNvPr id="17" name="Segnaposto immagine 16" descr="Immagine che contiene persona, edificio, folla, persone&#10;&#10;Descrizione generata automaticamente">
            <a:extLst>
              <a:ext uri="{FF2B5EF4-FFF2-40B4-BE49-F238E27FC236}">
                <a16:creationId xmlns:a16="http://schemas.microsoft.com/office/drawing/2014/main" id="{503704C9-34AD-877E-6700-16F8F167C3B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b="3774"/>
          <a:stretch>
            <a:fillRect/>
          </a:stretch>
        </p:blipFill>
        <p:spPr/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7A489E9E-DBE1-1ACB-224C-6EAECA373DC6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79328" y="4666614"/>
            <a:ext cx="2934406" cy="659189"/>
          </a:xfrm>
        </p:spPr>
        <p:txBody>
          <a:bodyPr>
            <a:noAutofit/>
          </a:bodyPr>
          <a:lstStyle/>
          <a:p>
            <a:r>
              <a:rPr lang="it-IT" sz="1800"/>
              <a:t>Presenti con uno stand brandizzato all’edizione 2022 a Lisbona e all’edizione 2023 a La </a:t>
            </a:r>
            <a:r>
              <a:rPr lang="it-IT" sz="1800" err="1"/>
              <a:t>Coruna</a:t>
            </a:r>
            <a:r>
              <a:rPr lang="it-IT" sz="1800"/>
              <a:t> nel padiglione Italia finanziato da ICE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05B95EB-4BF5-8307-38BA-26A217B178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6764" y="4090352"/>
            <a:ext cx="2940049" cy="736859"/>
          </a:xfrm>
        </p:spPr>
        <p:txBody>
          <a:bodyPr/>
          <a:lstStyle/>
          <a:p>
            <a:r>
              <a:rPr lang="it-IT" b="1"/>
              <a:t>SICILY MUSIC CONFERENCE</a:t>
            </a:r>
          </a:p>
        </p:txBody>
      </p:sp>
      <p:pic>
        <p:nvPicPr>
          <p:cNvPr id="19" name="Segnaposto immagine 18" descr="Immagine che contiene vestiti, persona, uomo, testo&#10;&#10;Descrizione generata automaticamente">
            <a:extLst>
              <a:ext uri="{FF2B5EF4-FFF2-40B4-BE49-F238E27FC236}">
                <a16:creationId xmlns:a16="http://schemas.microsoft.com/office/drawing/2014/main" id="{CB8DB041-0EFF-7BEB-C176-9EC83C98F566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" b="3799"/>
          <a:stretch>
            <a:fillRect/>
          </a:stretch>
        </p:blipFill>
        <p:spPr/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7BF38EA-570C-D4F7-83DC-4DD1956362E4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1578071"/>
          </a:xfrm>
        </p:spPr>
        <p:txBody>
          <a:bodyPr>
            <a:noAutofit/>
          </a:bodyPr>
          <a:lstStyle/>
          <a:p>
            <a:r>
              <a:rPr lang="it-IT" sz="1800"/>
              <a:t>Presenti con panel e showcase di 3 band dell’Emilia-Romagna all’edizione 2023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385016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oncerto, Strumento musicale, vestiti, esibizione&#10;&#10;Descrizione generata automaticamente">
            <a:extLst>
              <a:ext uri="{FF2B5EF4-FFF2-40B4-BE49-F238E27FC236}">
                <a16:creationId xmlns:a16="http://schemas.microsoft.com/office/drawing/2014/main" id="{0ABB5070-6E8F-519B-9CE4-F9FC47704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0" b="28262"/>
          <a:stretch/>
        </p:blipFill>
        <p:spPr>
          <a:xfrm>
            <a:off x="474133" y="469900"/>
            <a:ext cx="11243734" cy="592243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33947BD-351A-DDFC-CBD0-5A6CA91DB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973668"/>
            <a:ext cx="8761413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/>
              <a:t>Music Export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B67146-ADC4-E503-048D-BD1193D4A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820333"/>
            <a:ext cx="8825659" cy="419946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>
                <a:solidFill>
                  <a:schemeClr val="tx2"/>
                </a:solidFill>
              </a:rPr>
              <a:t>Dal 2022 è operativo l’ufficio Music Export realizzato in collaborazione con Ater Fondazione.</a:t>
            </a:r>
          </a:p>
          <a:p>
            <a:pPr marL="0" indent="0">
              <a:buNone/>
            </a:pPr>
            <a:r>
              <a:rPr lang="it-IT">
                <a:solidFill>
                  <a:schemeClr val="tx2"/>
                </a:solidFill>
              </a:rPr>
              <a:t>Linee tematiche di azione e sviluppo:</a:t>
            </a:r>
          </a:p>
          <a:p>
            <a:r>
              <a:rPr lang="it-IT">
                <a:solidFill>
                  <a:schemeClr val="tx2"/>
                </a:solidFill>
              </a:rPr>
              <a:t>partecipazione a eventi fieristici/festival per addetti ai lavori al fine di presentare la E-R Music Commission, ufficio export, stringere relazioni, acquisire contatti al fine di favorire la presenza dei nostri artisti sui mercati esteri;</a:t>
            </a:r>
          </a:p>
          <a:p>
            <a:r>
              <a:rPr lang="it-IT">
                <a:solidFill>
                  <a:schemeClr val="tx2"/>
                </a:solidFill>
              </a:rPr>
              <a:t>rapporti con i progetti finanziati dal bando della Legge 2/2018;</a:t>
            </a:r>
          </a:p>
          <a:p>
            <a:r>
              <a:rPr lang="it-IT">
                <a:solidFill>
                  <a:schemeClr val="tx2"/>
                </a:solidFill>
              </a:rPr>
              <a:t>attività di sportello</a:t>
            </a:r>
          </a:p>
          <a:p>
            <a:r>
              <a:rPr lang="it-IT">
                <a:solidFill>
                  <a:schemeClr val="tx2"/>
                </a:solidFill>
              </a:rPr>
              <a:t>SUONO GRASSO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84790E9-43AD-CB31-32BD-6BA4E2C2338B}"/>
              </a:ext>
            </a:extLst>
          </p:cNvPr>
          <p:cNvSpPr/>
          <p:nvPr/>
        </p:nvSpPr>
        <p:spPr>
          <a:xfrm>
            <a:off x="2684397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828071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….ED ORA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pic>
        <p:nvPicPr>
          <p:cNvPr id="9" name="Segnaposto contenuto 8" descr="Guida con riempimento a tinta unita">
            <a:extLst>
              <a:ext uri="{FF2B5EF4-FFF2-40B4-BE49-F238E27FC236}">
                <a16:creationId xmlns:a16="http://schemas.microsoft.com/office/drawing/2014/main" id="{A52125BB-3526-75F1-C76F-01E3613B8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0064" y="-158005"/>
            <a:ext cx="2802001" cy="2802001"/>
          </a:xfr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4498E82-FD2F-E552-E088-23AAD822C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669" y="2366848"/>
            <a:ext cx="1822862" cy="129856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EC94D33-3108-8C3A-3F10-0F69B5BCF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139" y="2455241"/>
            <a:ext cx="1822862" cy="129856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A78A3D2-72E5-DF16-B5F9-B0B8DEBBE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173" y="2983497"/>
            <a:ext cx="1822862" cy="129856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429C085-E79A-E932-75FF-2B0A13C94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082" y="3539829"/>
            <a:ext cx="1822862" cy="129856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883089B-D1C8-3957-486A-D3920CEF0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18" y="3507482"/>
            <a:ext cx="1822862" cy="129856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1F1ECA2-0EF9-DE9A-FDBF-4D40C1561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030" y="3483717"/>
            <a:ext cx="1822862" cy="129856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E9D7027-BECD-E24E-A463-631D25D05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231" y="4044604"/>
            <a:ext cx="1822862" cy="129856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CE6B576-2275-1368-83E1-3EE34C8C0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205" y="4053429"/>
            <a:ext cx="1822862" cy="129856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136E781-FDF4-305C-7B0F-94294B0E6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39" y="2981217"/>
            <a:ext cx="1822862" cy="129856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CE1F5DC-672A-749F-B630-77309EAC9D41}"/>
              </a:ext>
            </a:extLst>
          </p:cNvPr>
          <p:cNvSpPr txBox="1"/>
          <p:nvPr/>
        </p:nvSpPr>
        <p:spPr>
          <a:xfrm>
            <a:off x="4445852" y="3333976"/>
            <a:ext cx="753900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/>
              <a:t>Programma regionale per lo sviluppo del settore musicale</a:t>
            </a:r>
          </a:p>
          <a:p>
            <a:pPr algn="ctr">
              <a:lnSpc>
                <a:spcPct val="150000"/>
              </a:lnSpc>
            </a:pPr>
            <a:r>
              <a:rPr lang="it-IT" sz="2400"/>
              <a:t>Priorità, strategie e azioni per il triennio 2024-2026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261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B6FA1-E139-6465-6C5B-248F01C6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87" y="177440"/>
            <a:ext cx="9404723" cy="843422"/>
          </a:xfrm>
        </p:spPr>
        <p:txBody>
          <a:bodyPr/>
          <a:lstStyle/>
          <a:p>
            <a:r>
              <a:rPr lang="it-IT" sz="2800"/>
              <a:t>2024-2026 ipotesi di lavoro</a:t>
            </a:r>
            <a:br>
              <a:rPr lang="it-IT" sz="2800"/>
            </a:br>
            <a:r>
              <a:rPr lang="it-IT" b="1"/>
              <a:t>Obiettivi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15615A-886E-0004-C107-2CCEF021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1686758"/>
            <a:ext cx="8404672" cy="45616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/>
              <a:t>promuovere</a:t>
            </a:r>
          </a:p>
          <a:p>
            <a:r>
              <a:rPr lang="it-IT"/>
              <a:t>la diffusione l’educazione musicale attraverso percorsi di alfabetizzazione e percorsi formativi di base, promossi da scuole di musica, bande e cori della regione; </a:t>
            </a:r>
          </a:p>
          <a:p>
            <a:r>
              <a:rPr lang="it-IT"/>
              <a:t>la crescita professionale, l'occupazione e la qualificazione del personale; </a:t>
            </a:r>
          </a:p>
          <a:p>
            <a:r>
              <a:rPr lang="it-IT"/>
              <a:t>la cultura della legalità e del rispetto dei diritti;  </a:t>
            </a:r>
          </a:p>
          <a:p>
            <a:r>
              <a:rPr lang="it-IT"/>
              <a:t>la messa in rete degli operatori, i festival e i locali di musica dal vivo, la collaborazione fra i soggetti e l’integrazione delle attività; </a:t>
            </a:r>
          </a:p>
          <a:p>
            <a:r>
              <a:rPr lang="it-IT"/>
              <a:t>la fruizione della musica dal vivo presso le generazioni più giovani, le fasce di pubblico non abituali e quelle di popolazione con minori opportunità; </a:t>
            </a:r>
          </a:p>
          <a:p>
            <a:r>
              <a:rPr lang="it-IT"/>
              <a:t>la produzione e la distribuzione musicale con attenzione alla valorizzazione di aspetti di sostenibilità (ambientale, economica e sociale, con attenzione all’inclusività e all’equità di genere) e di transizione digitale e al raggiungimento di mercati più ampi, anche internazionali;</a:t>
            </a:r>
          </a:p>
          <a:p>
            <a:r>
              <a:rPr lang="it-IT"/>
              <a:t>la creazione e l’acquisizione di archivi sonori delle produzioni musicali della regione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B8FE903-4479-DDF3-5AD5-7AEBA5F00053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1976CCAD-0BBE-5E82-BE56-4F4824653381}"/>
              </a:ext>
            </a:extLst>
          </p:cNvPr>
          <p:cNvGrpSpPr/>
          <p:nvPr/>
        </p:nvGrpSpPr>
        <p:grpSpPr>
          <a:xfrm>
            <a:off x="9268911" y="1506071"/>
            <a:ext cx="2887647" cy="4956190"/>
            <a:chOff x="9268911" y="1506071"/>
            <a:chExt cx="2887647" cy="495619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18" name="Rombo 17">
              <a:extLst>
                <a:ext uri="{FF2B5EF4-FFF2-40B4-BE49-F238E27FC236}">
                  <a16:creationId xmlns:a16="http://schemas.microsoft.com/office/drawing/2014/main" id="{97D83955-0B3E-A74C-E9CA-C4577BD09CD0}"/>
                </a:ext>
              </a:extLst>
            </p:cNvPr>
            <p:cNvSpPr/>
            <p:nvPr/>
          </p:nvSpPr>
          <p:spPr>
            <a:xfrm rot="20426929">
              <a:off x="9800216" y="1506071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ombo 32">
              <a:extLst>
                <a:ext uri="{FF2B5EF4-FFF2-40B4-BE49-F238E27FC236}">
                  <a16:creationId xmlns:a16="http://schemas.microsoft.com/office/drawing/2014/main" id="{0D4EB1FD-A36B-1A51-036E-464459B7101D}"/>
                </a:ext>
              </a:extLst>
            </p:cNvPr>
            <p:cNvSpPr/>
            <p:nvPr/>
          </p:nvSpPr>
          <p:spPr>
            <a:xfrm rot="20433182">
              <a:off x="10607218" y="1896037"/>
              <a:ext cx="1146814" cy="1114739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ombo 34">
              <a:extLst>
                <a:ext uri="{FF2B5EF4-FFF2-40B4-BE49-F238E27FC236}">
                  <a16:creationId xmlns:a16="http://schemas.microsoft.com/office/drawing/2014/main" id="{97D83955-0B3E-A74C-E9CA-C4577BD09CD0}"/>
                </a:ext>
              </a:extLst>
            </p:cNvPr>
            <p:cNvSpPr/>
            <p:nvPr/>
          </p:nvSpPr>
          <p:spPr>
            <a:xfrm rot="20426929">
              <a:off x="9388466" y="2292708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36" name="Rombo 35">
              <a:extLst>
                <a:ext uri="{FF2B5EF4-FFF2-40B4-BE49-F238E27FC236}">
                  <a16:creationId xmlns:a16="http://schemas.microsoft.com/office/drawing/2014/main" id="{0D7F7FD7-69B1-144E-E325-7C901EC62CBF}"/>
                </a:ext>
              </a:extLst>
            </p:cNvPr>
            <p:cNvSpPr/>
            <p:nvPr/>
          </p:nvSpPr>
          <p:spPr>
            <a:xfrm rot="20426929">
              <a:off x="10202742" y="2710558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ombo 36">
              <a:extLst>
                <a:ext uri="{FF2B5EF4-FFF2-40B4-BE49-F238E27FC236}">
                  <a16:creationId xmlns:a16="http://schemas.microsoft.com/office/drawing/2014/main" id="{A5C27A81-3BD7-3B29-E047-F0AFE6ED6B9C}"/>
                </a:ext>
              </a:extLst>
            </p:cNvPr>
            <p:cNvSpPr/>
            <p:nvPr/>
          </p:nvSpPr>
          <p:spPr>
            <a:xfrm rot="20433182">
              <a:off x="11009744" y="3100524"/>
              <a:ext cx="1146814" cy="1114739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ombo 37">
              <a:extLst>
                <a:ext uri="{FF2B5EF4-FFF2-40B4-BE49-F238E27FC236}">
                  <a16:creationId xmlns:a16="http://schemas.microsoft.com/office/drawing/2014/main" id="{FB1D703D-3A8D-E115-9418-F975FAB5F55A}"/>
                </a:ext>
              </a:extLst>
            </p:cNvPr>
            <p:cNvSpPr/>
            <p:nvPr/>
          </p:nvSpPr>
          <p:spPr>
            <a:xfrm rot="20426929">
              <a:off x="9350366" y="3302358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39" name="Rombo 38">
              <a:extLst>
                <a:ext uri="{FF2B5EF4-FFF2-40B4-BE49-F238E27FC236}">
                  <a16:creationId xmlns:a16="http://schemas.microsoft.com/office/drawing/2014/main" id="{EEB9C32D-060B-245E-E838-E7063358319A}"/>
                </a:ext>
              </a:extLst>
            </p:cNvPr>
            <p:cNvSpPr/>
            <p:nvPr/>
          </p:nvSpPr>
          <p:spPr>
            <a:xfrm rot="20426929">
              <a:off x="9314555" y="5354224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ombo 39">
              <a:extLst>
                <a:ext uri="{FF2B5EF4-FFF2-40B4-BE49-F238E27FC236}">
                  <a16:creationId xmlns:a16="http://schemas.microsoft.com/office/drawing/2014/main" id="{18F4CFC2-2932-1CD7-D267-A30F25744E3A}"/>
                </a:ext>
              </a:extLst>
            </p:cNvPr>
            <p:cNvSpPr/>
            <p:nvPr/>
          </p:nvSpPr>
          <p:spPr>
            <a:xfrm rot="20433182">
              <a:off x="10971644" y="4110174"/>
              <a:ext cx="1146814" cy="1114739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ombo 40">
              <a:extLst>
                <a:ext uri="{FF2B5EF4-FFF2-40B4-BE49-F238E27FC236}">
                  <a16:creationId xmlns:a16="http://schemas.microsoft.com/office/drawing/2014/main" id="{FA9D6E4D-28F5-56A8-EF55-E0DC4D242D39}"/>
                </a:ext>
              </a:extLst>
            </p:cNvPr>
            <p:cNvSpPr/>
            <p:nvPr/>
          </p:nvSpPr>
          <p:spPr>
            <a:xfrm rot="20426929">
              <a:off x="9268911" y="4312008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2" name="Rombo 41">
              <a:extLst>
                <a:ext uri="{FF2B5EF4-FFF2-40B4-BE49-F238E27FC236}">
                  <a16:creationId xmlns:a16="http://schemas.microsoft.com/office/drawing/2014/main" id="{7164D000-5705-CFD3-9082-D06D25DF9B18}"/>
                </a:ext>
              </a:extLst>
            </p:cNvPr>
            <p:cNvSpPr/>
            <p:nvPr/>
          </p:nvSpPr>
          <p:spPr>
            <a:xfrm rot="20426929">
              <a:off x="10083187" y="4729858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ombo 42">
              <a:extLst>
                <a:ext uri="{FF2B5EF4-FFF2-40B4-BE49-F238E27FC236}">
                  <a16:creationId xmlns:a16="http://schemas.microsoft.com/office/drawing/2014/main" id="{918E6420-2511-562E-8427-E2E583E63652}"/>
                </a:ext>
              </a:extLst>
            </p:cNvPr>
            <p:cNvSpPr/>
            <p:nvPr/>
          </p:nvSpPr>
          <p:spPr>
            <a:xfrm rot="20433182">
              <a:off x="10890189" y="5119824"/>
              <a:ext cx="1146814" cy="1114739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ombo 44">
              <a:extLst>
                <a:ext uri="{FF2B5EF4-FFF2-40B4-BE49-F238E27FC236}">
                  <a16:creationId xmlns:a16="http://schemas.microsoft.com/office/drawing/2014/main" id="{35896A3D-6CC8-DE70-8B9F-A6D5D339647F}"/>
                </a:ext>
              </a:extLst>
            </p:cNvPr>
            <p:cNvSpPr/>
            <p:nvPr/>
          </p:nvSpPr>
          <p:spPr>
            <a:xfrm rot="20426929">
              <a:off x="10131407" y="3729206"/>
              <a:ext cx="1161826" cy="1108037"/>
            </a:xfrm>
            <a:prstGeom prst="diamond">
              <a:avLst/>
            </a:prstGeom>
            <a:grp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45776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65566"/>
            <a:ext cx="1008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Qualificazione dell'educazione musicale (art. 3)</a:t>
            </a:r>
            <a:br>
              <a:rPr lang="it-IT" sz="1800"/>
            </a:br>
            <a:endParaRPr lang="it-IT" sz="1800"/>
          </a:p>
        </p:txBody>
      </p:sp>
      <p:graphicFrame>
        <p:nvGraphicFramePr>
          <p:cNvPr id="11" name="Segnaposto contenuto 2">
            <a:extLst>
              <a:ext uri="{FF2B5EF4-FFF2-40B4-BE49-F238E27FC236}">
                <a16:creationId xmlns:a16="http://schemas.microsoft.com/office/drawing/2014/main" id="{628406BA-B5D5-2031-6420-9E78E332C2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447727"/>
              </p:ext>
            </p:extLst>
          </p:nvPr>
        </p:nvGraphicFramePr>
        <p:xfrm>
          <a:off x="1103311" y="1629000"/>
          <a:ext cx="10080000" cy="36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887991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8C9BD7-8F50-806B-3BC4-8FA6EABB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600"/>
              <a:t>2024-2026 ipotesi di lavoro</a:t>
            </a:r>
            <a:br>
              <a:rPr lang="it-IT" sz="2600"/>
            </a:br>
            <a:r>
              <a:rPr lang="it-IT" sz="2600" b="1"/>
              <a:t>Qualificazione dell'offerta educativa </a:t>
            </a:r>
            <a:br>
              <a:rPr lang="it-IT" sz="2600" b="1"/>
            </a:br>
            <a:r>
              <a:rPr lang="it-IT" sz="2600" b="1"/>
              <a:t>e formativa (artt. 3 e 5)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A32A73-3DF6-E10F-9FD8-3B7E2E9D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277832"/>
            <a:ext cx="6586489" cy="42201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it-IT" sz="1900"/>
              <a:t>offerta educativa e formativa specifica e come veicolo per la socializzazione e contrasto alla povertà educativa degli studenti e delle studentesse; </a:t>
            </a:r>
          </a:p>
          <a:p>
            <a:pPr>
              <a:lnSpc>
                <a:spcPct val="90000"/>
              </a:lnSpc>
            </a:pPr>
            <a:r>
              <a:rPr lang="it-IT" sz="1900"/>
              <a:t>rafforzamento delle reti tra scuole di musica, istituti scolastici, enti e associazioni del territorio regionale;</a:t>
            </a:r>
          </a:p>
          <a:p>
            <a:pPr>
              <a:lnSpc>
                <a:spcPct val="90000"/>
              </a:lnSpc>
            </a:pPr>
            <a:r>
              <a:rPr lang="it-IT" sz="1900"/>
              <a:t>la sperimentazione di percorsi a sostegno dello sviluppo della creatività e dell’inclusione;</a:t>
            </a:r>
          </a:p>
          <a:p>
            <a:pPr>
              <a:lnSpc>
                <a:spcPct val="90000"/>
              </a:lnSpc>
            </a:pPr>
            <a:endParaRPr lang="it-IT" sz="1900"/>
          </a:p>
          <a:p>
            <a:pPr>
              <a:lnSpc>
                <a:spcPct val="90000"/>
              </a:lnSpc>
            </a:pPr>
            <a:endParaRPr lang="it-IT" sz="1900"/>
          </a:p>
          <a:p>
            <a:pPr>
              <a:lnSpc>
                <a:spcPct val="90000"/>
              </a:lnSpc>
            </a:pPr>
            <a:r>
              <a:rPr lang="it-IT" sz="1900"/>
              <a:t>qualificazione e incentivazione delle attività di alfabetizzazione musicale e di educazione all’ascolto;</a:t>
            </a:r>
          </a:p>
          <a:p>
            <a:pPr>
              <a:lnSpc>
                <a:spcPct val="90000"/>
              </a:lnSpc>
            </a:pPr>
            <a:r>
              <a:rPr lang="it-IT" sz="1900"/>
              <a:t>promozione della musica d’insieme;</a:t>
            </a:r>
          </a:p>
          <a:p>
            <a:pPr>
              <a:lnSpc>
                <a:spcPct val="90000"/>
              </a:lnSpc>
            </a:pPr>
            <a:r>
              <a:rPr lang="it-IT" sz="1900"/>
              <a:t>partecipazione a esperienze performative regionali, nazionali e internazionali finalizzate a sviluppare approcci multidisciplinari e interculturali </a:t>
            </a:r>
          </a:p>
          <a:p>
            <a:pPr>
              <a:lnSpc>
                <a:spcPct val="90000"/>
              </a:lnSpc>
            </a:pPr>
            <a:endParaRPr lang="it-IT" sz="13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480BF2-9A4A-4D05-96A1-C4D618CF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10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BC19AC18-6B0C-46B0-90A9-D7B3F5CA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2" y="484632"/>
            <a:ext cx="3666744" cy="573918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6B4E32-FF92-4243-B8C0-BDC2DBF34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FA386A5-CB50-E972-E03A-D9FA895567C3}"/>
              </a:ext>
            </a:extLst>
          </p:cNvPr>
          <p:cNvSpPr/>
          <p:nvPr/>
        </p:nvSpPr>
        <p:spPr>
          <a:xfrm>
            <a:off x="2741233" y="6514913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tx1"/>
                </a:solidFill>
              </a:rPr>
              <a:t>La Musica in Emilia-Romagna - Risultati e strategie per lo sviluppo del settore musicale</a:t>
            </a:r>
            <a:r>
              <a:rPr lang="it-IT" sz="900">
                <a:solidFill>
                  <a:srgbClr val="0E5580"/>
                </a:solidFill>
              </a:rPr>
              <a:t>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CD2E28F-65F4-E347-8DC4-BD571F49AB24}"/>
              </a:ext>
            </a:extLst>
          </p:cNvPr>
          <p:cNvGrpSpPr/>
          <p:nvPr/>
        </p:nvGrpSpPr>
        <p:grpSpPr>
          <a:xfrm>
            <a:off x="8525675" y="2003651"/>
            <a:ext cx="2697479" cy="2697479"/>
            <a:chOff x="9658350" y="3313478"/>
            <a:chExt cx="2314575" cy="2314575"/>
          </a:xfrm>
        </p:grpSpPr>
        <p:pic>
          <p:nvPicPr>
            <p:cNvPr id="5" name="Elemento grafico 4" descr="Aula contorno">
              <a:extLst>
                <a:ext uri="{FF2B5EF4-FFF2-40B4-BE49-F238E27FC236}">
                  <a16:creationId xmlns:a16="http://schemas.microsoft.com/office/drawing/2014/main" id="{2DFFB985-8C92-4B2A-6CDB-A30E9E66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58350" y="3313478"/>
              <a:ext cx="2314575" cy="2314575"/>
            </a:xfrm>
            <a:prstGeom prst="rect">
              <a:avLst/>
            </a:prstGeom>
          </p:spPr>
        </p:pic>
        <p:pic>
          <p:nvPicPr>
            <p:cNvPr id="12" name="Elemento grafico 11" descr="Note musicali con riempimento a tinta unita">
              <a:extLst>
                <a:ext uri="{FF2B5EF4-FFF2-40B4-BE49-F238E27FC236}">
                  <a16:creationId xmlns:a16="http://schemas.microsoft.com/office/drawing/2014/main" id="{B19997C7-766D-8A7F-108A-06BCC51D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39450" y="3729403"/>
              <a:ext cx="741362" cy="741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5878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5D605-01C2-2408-5BEF-5F536867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900">
                <a:solidFill>
                  <a:srgbClr val="FFFFFF"/>
                </a:solidFill>
              </a:rPr>
              <a:t>2024-2026 ipotesi di lavoro</a:t>
            </a:r>
            <a:br>
              <a:rPr lang="it-IT" sz="2900">
                <a:solidFill>
                  <a:srgbClr val="FFFFFF"/>
                </a:solidFill>
              </a:rPr>
            </a:br>
            <a:r>
              <a:rPr lang="it-IT" sz="2900" b="1">
                <a:solidFill>
                  <a:srgbClr val="FFFFFF"/>
                </a:solidFill>
              </a:rPr>
              <a:t>Sviluppo della produzione e della distribuzione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B7E84D-A8C8-71B3-9279-CEA0117B7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381778"/>
            <a:ext cx="9724015" cy="205514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>
                <a:solidFill>
                  <a:srgbClr val="0E5580"/>
                </a:solidFill>
                <a:latin typeface="+mn-lt"/>
              </a:rPr>
              <a:t>incentivare le proposte di fruizione e le forme di promozione che sviluppano le potenzialità della distribuzione attraverso piattaforme e canali digitali, per consentire anche sui mercati internazionali la promozione e la diffusione delle produzioni artistiche musicali regionali;</a:t>
            </a:r>
          </a:p>
          <a:p>
            <a:pPr>
              <a:lnSpc>
                <a:spcPct val="90000"/>
              </a:lnSpc>
            </a:pPr>
            <a:r>
              <a:rPr lang="it-IT">
                <a:solidFill>
                  <a:srgbClr val="0E5580"/>
                </a:solidFill>
                <a:latin typeface="+mn-lt"/>
              </a:rPr>
              <a:t>per favorire la produzione, l'esecuzione e la fruizione dal vivo della musica contemporanea originale, supportare i locali di musica dal vivo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96226AC-D3EB-A092-B507-4BFDB057AC7F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rgbClr val="0E5580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6D28121-CB41-31FE-BE12-35D75BD2B3A4}"/>
              </a:ext>
            </a:extLst>
          </p:cNvPr>
          <p:cNvGrpSpPr/>
          <p:nvPr/>
        </p:nvGrpSpPr>
        <p:grpSpPr>
          <a:xfrm>
            <a:off x="1173018" y="4347243"/>
            <a:ext cx="10095704" cy="2075751"/>
            <a:chOff x="923278" y="4639166"/>
            <a:chExt cx="10345444" cy="1783828"/>
          </a:xfrm>
          <a:blipFill>
            <a:blip r:embed="rId3"/>
            <a:stretch>
              <a:fillRect/>
            </a:stretch>
          </a:blipFill>
        </p:grpSpPr>
        <p:sp>
          <p:nvSpPr>
            <p:cNvPr id="4" name="Connettore 3">
              <a:extLst>
                <a:ext uri="{FF2B5EF4-FFF2-40B4-BE49-F238E27FC236}">
                  <a16:creationId xmlns:a16="http://schemas.microsoft.com/office/drawing/2014/main" id="{FB59A74E-AE18-7820-CA60-9121E95B25A3}"/>
                </a:ext>
              </a:extLst>
            </p:cNvPr>
            <p:cNvSpPr/>
            <p:nvPr/>
          </p:nvSpPr>
          <p:spPr>
            <a:xfrm>
              <a:off x="923278" y="4767309"/>
              <a:ext cx="2308194" cy="1637973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onnettore 7">
              <a:extLst>
                <a:ext uri="{FF2B5EF4-FFF2-40B4-BE49-F238E27FC236}">
                  <a16:creationId xmlns:a16="http://schemas.microsoft.com/office/drawing/2014/main" id="{22A031AF-0454-D630-C3DD-369581C533D1}"/>
                </a:ext>
              </a:extLst>
            </p:cNvPr>
            <p:cNvSpPr/>
            <p:nvPr/>
          </p:nvSpPr>
          <p:spPr>
            <a:xfrm>
              <a:off x="2939684" y="4749596"/>
              <a:ext cx="2308194" cy="1673398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onnettore 8">
              <a:extLst>
                <a:ext uri="{FF2B5EF4-FFF2-40B4-BE49-F238E27FC236}">
                  <a16:creationId xmlns:a16="http://schemas.microsoft.com/office/drawing/2014/main" id="{6C723797-87C6-3204-D212-D8CF1E84CD9F}"/>
                </a:ext>
              </a:extLst>
            </p:cNvPr>
            <p:cNvSpPr/>
            <p:nvPr/>
          </p:nvSpPr>
          <p:spPr>
            <a:xfrm>
              <a:off x="6972496" y="4639166"/>
              <a:ext cx="2308194" cy="1673398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onnettore 9">
              <a:extLst>
                <a:ext uri="{FF2B5EF4-FFF2-40B4-BE49-F238E27FC236}">
                  <a16:creationId xmlns:a16="http://schemas.microsoft.com/office/drawing/2014/main" id="{2E8D593B-E08D-1ABD-78A7-CFBF33C18132}"/>
                </a:ext>
              </a:extLst>
            </p:cNvPr>
            <p:cNvSpPr/>
            <p:nvPr/>
          </p:nvSpPr>
          <p:spPr>
            <a:xfrm>
              <a:off x="4956090" y="4731884"/>
              <a:ext cx="2308194" cy="1673398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onnettore 15">
              <a:extLst>
                <a:ext uri="{FF2B5EF4-FFF2-40B4-BE49-F238E27FC236}">
                  <a16:creationId xmlns:a16="http://schemas.microsoft.com/office/drawing/2014/main" id="{327B6D2A-76C6-89F1-EEC0-BF31A3CDB9CD}"/>
                </a:ext>
              </a:extLst>
            </p:cNvPr>
            <p:cNvSpPr/>
            <p:nvPr/>
          </p:nvSpPr>
          <p:spPr>
            <a:xfrm>
              <a:off x="8960528" y="4639166"/>
              <a:ext cx="2308194" cy="1673398"/>
            </a:xfrm>
            <a:prstGeom prst="flowChartConnector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99716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BCA6879-F956-E25B-6C1C-0E27F8EAC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DD9902-CBEC-4D86-38D7-ED51B2747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3418720-9764-BAA6-B6A0-E6B3AC14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E16A660-5900-6387-9592-5D08A0A29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F98A67-F0BF-1F0C-EEA5-62B25126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900">
                <a:solidFill>
                  <a:srgbClr val="FFFFFF"/>
                </a:solidFill>
              </a:rPr>
              <a:t>2024-2026 ipotesi di lavoro</a:t>
            </a:r>
            <a:br>
              <a:rPr lang="it-IT" sz="2900">
                <a:solidFill>
                  <a:srgbClr val="FFFFFF"/>
                </a:solidFill>
              </a:rPr>
            </a:br>
            <a:r>
              <a:rPr lang="it-IT" sz="2900" b="1">
                <a:solidFill>
                  <a:srgbClr val="FFFFFF"/>
                </a:solidFill>
              </a:rPr>
              <a:t>Sviluppo della produzione e della distribuzione (art.6) </a:t>
            </a:r>
          </a:p>
        </p:txBody>
      </p:sp>
      <p:graphicFrame>
        <p:nvGraphicFramePr>
          <p:cNvPr id="19" name="Segnaposto contenuto 2">
            <a:extLst>
              <a:ext uri="{FF2B5EF4-FFF2-40B4-BE49-F238E27FC236}">
                <a16:creationId xmlns:a16="http://schemas.microsoft.com/office/drawing/2014/main" id="{F5F43CD2-F8AD-65CD-2C43-E870873C5C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956261"/>
              </p:ext>
            </p:extLst>
          </p:nvPr>
        </p:nvGraphicFramePr>
        <p:xfrm>
          <a:off x="1103312" y="2452349"/>
          <a:ext cx="9724015" cy="3264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4DB6BC25-BDD5-D6F2-636F-F9526C82356F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rgbClr val="0E5580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010475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5D605-01C2-2408-5BEF-5F5368679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900">
                <a:solidFill>
                  <a:srgbClr val="FFFFFF"/>
                </a:solidFill>
              </a:rPr>
              <a:t>2024-2026 ipotesi di lavoro</a:t>
            </a:r>
            <a:br>
              <a:rPr lang="it-IT" sz="2900">
                <a:solidFill>
                  <a:srgbClr val="FFFFFF"/>
                </a:solidFill>
              </a:rPr>
            </a:br>
            <a:r>
              <a:rPr lang="it-IT" sz="2900" b="1">
                <a:solidFill>
                  <a:srgbClr val="FFFFFF"/>
                </a:solidFill>
              </a:rPr>
              <a:t>Sviluppo della produzione e della distribuzione (art. 7)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B7E84D-A8C8-71B3-9279-CEA0117B7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452350"/>
            <a:ext cx="9724015" cy="39529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it-IT" sz="1800">
                <a:solidFill>
                  <a:srgbClr val="0E5580"/>
                </a:solidFill>
                <a:latin typeface="+mn-lt"/>
              </a:rPr>
              <a:t>favorire la competitività, lo sviluppo imprenditoriale e professionale, la crescita occupazionale e lo sviluppo di un distretto dell'industria musicale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it-IT" sz="1800">
                <a:solidFill>
                  <a:srgbClr val="0E5580"/>
                </a:solidFill>
                <a:latin typeface="+mn-lt"/>
              </a:rPr>
              <a:t>Promuovendo: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1800">
                <a:solidFill>
                  <a:srgbClr val="0E5580"/>
                </a:solidFill>
                <a:latin typeface="+mn-lt"/>
              </a:rPr>
              <a:t>la nascita, la crescita e l'internazionalizzazione delle start up;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1800">
                <a:solidFill>
                  <a:srgbClr val="0E5580"/>
                </a:solidFill>
                <a:latin typeface="+mn-lt"/>
              </a:rPr>
              <a:t>l’attuazione di progetti in rete volti al rafforzamento organizzativo e dei modelli di business, in particolare con il potenziamento degli strumenti del web e delle tecnologie digitali, necessari allo sviluppo commerciale e internazionale;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1800">
                <a:solidFill>
                  <a:srgbClr val="0E5580"/>
                </a:solidFill>
                <a:latin typeface="+mn-lt"/>
              </a:rPr>
              <a:t>nuovi sviluppi tecnologici adeguati al panorama produttivo e di ricerca del sistema regionale;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1800">
                <a:solidFill>
                  <a:srgbClr val="0E5580"/>
                </a:solidFill>
                <a:latin typeface="+mn-lt"/>
              </a:rPr>
              <a:t>l'attrazione di investimenti e di talenti; 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it-IT" sz="1800">
                <a:solidFill>
                  <a:srgbClr val="0E5580"/>
                </a:solidFill>
                <a:latin typeface="+mn-lt"/>
              </a:rPr>
              <a:t>la creazione di reti di imprese, eventualmente insieme a strutture pubbliche e centri di ricerca, per l'internazionalizzazione del sistema produttivo e per la cooperazione interregionale;</a:t>
            </a:r>
          </a:p>
          <a:p>
            <a:pPr>
              <a:lnSpc>
                <a:spcPct val="90000"/>
              </a:lnSpc>
            </a:pPr>
            <a:r>
              <a:rPr lang="it-IT" sz="1800">
                <a:solidFill>
                  <a:srgbClr val="0E5580"/>
                </a:solidFill>
                <a:latin typeface="+mn-lt"/>
              </a:rPr>
              <a:t>sostenere la ricerca e il trasferimento tecnologico nel settore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96226AC-D3EB-A092-B507-4BFDB057AC7F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rgbClr val="0E5580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913931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0">
            <a:extLst>
              <a:ext uri="{FF2B5EF4-FFF2-40B4-BE49-F238E27FC236}">
                <a16:creationId xmlns:a16="http://schemas.microsoft.com/office/drawing/2014/main" id="{94030DC3-7758-B960-37E8-2404FB8B7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" name="Rectangle 12">
            <a:extLst>
              <a:ext uri="{FF2B5EF4-FFF2-40B4-BE49-F238E27FC236}">
                <a16:creationId xmlns:a16="http://schemas.microsoft.com/office/drawing/2014/main" id="{B1EA8F9F-9AE9-B395-95B0-5ADDDCEBA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EFAD7623-5C12-449F-5B9D-B05DBD27C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47" name="Freeform: Shape 16">
            <a:extLst>
              <a:ext uri="{FF2B5EF4-FFF2-40B4-BE49-F238E27FC236}">
                <a16:creationId xmlns:a16="http://schemas.microsoft.com/office/drawing/2014/main" id="{FAB65030-8E23-ACE8-ECBD-60A05798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2ADEBE-98BE-71E2-92E9-1D12B07C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900">
                <a:solidFill>
                  <a:srgbClr val="FFFFFF"/>
                </a:solidFill>
              </a:rPr>
              <a:t>2024-2026 ipotesi di lavoro</a:t>
            </a:r>
            <a:br>
              <a:rPr lang="it-IT" sz="2900">
                <a:solidFill>
                  <a:srgbClr val="FFFFFF"/>
                </a:solidFill>
              </a:rPr>
            </a:br>
            <a:r>
              <a:rPr lang="it-IT" sz="2900" b="1">
                <a:solidFill>
                  <a:srgbClr val="FFFFFF"/>
                </a:solidFill>
              </a:rPr>
              <a:t>Sviluppo della produzione e della distribuzione (art. 8) </a:t>
            </a:r>
          </a:p>
        </p:txBody>
      </p:sp>
      <p:graphicFrame>
        <p:nvGraphicFramePr>
          <p:cNvPr id="48" name="Segnaposto contenuto 2">
            <a:extLst>
              <a:ext uri="{FF2B5EF4-FFF2-40B4-BE49-F238E27FC236}">
                <a16:creationId xmlns:a16="http://schemas.microsoft.com/office/drawing/2014/main" id="{34287322-66EC-52B6-7B48-E626A95505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03312" y="2452350"/>
          <a:ext cx="9724015" cy="3952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B4DBB83B-6B8A-3861-6671-F0A88C0D8EBF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rgbClr val="0E5580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250684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E32C5-C1C2-6681-695E-6F10CF54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646122" cy="164198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sz="1400"/>
              <a:t>2024-2026 ipotesi di lavoro</a:t>
            </a:r>
            <a:br>
              <a:rPr lang="it-IT" sz="2800"/>
            </a:br>
            <a:r>
              <a:rPr lang="it-IT" sz="2800" b="1"/>
              <a:t>Sviluppo della produzione e della distribuzione (artt. 8 bis e ter) </a:t>
            </a:r>
            <a:br>
              <a:rPr lang="it-IT" sz="2800" b="1"/>
            </a:br>
            <a:br>
              <a:rPr lang="it-IT" sz="1400" i="1"/>
            </a:br>
            <a:r>
              <a:rPr lang="it-IT" sz="1200" i="1"/>
              <a:t>«live club come cinema d’essai»</a:t>
            </a:r>
          </a:p>
        </p:txBody>
      </p:sp>
      <p:pic>
        <p:nvPicPr>
          <p:cNvPr id="8" name="Segnaposto contenuto 7" descr="Immagine che contiene concerto, Strumento musicale, esibizione, intrattenimento&#10;&#10;Descrizione generata automaticamente">
            <a:extLst>
              <a:ext uri="{FF2B5EF4-FFF2-40B4-BE49-F238E27FC236}">
                <a16:creationId xmlns:a16="http://schemas.microsoft.com/office/drawing/2014/main" id="{E4762A80-0331-553A-678A-6350BC6C48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r="27342"/>
          <a:stretch/>
        </p:blipFill>
        <p:spPr>
          <a:xfrm>
            <a:off x="4628407" y="0"/>
            <a:ext cx="7560130" cy="6857990"/>
          </a:xfrm>
          <a:prstGeom prst="rect">
            <a:avLst/>
          </a:prstGeom>
        </p:spPr>
      </p:pic>
      <p:sp>
        <p:nvSpPr>
          <p:cNvPr id="28" name="Rectangle 23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9" name="Content Placeholder 20">
            <a:extLst>
              <a:ext uri="{FF2B5EF4-FFF2-40B4-BE49-F238E27FC236}">
                <a16:creationId xmlns:a16="http://schemas.microsoft.com/office/drawing/2014/main" id="{997F099F-CADE-A682-9D98-2E513CE13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3047991"/>
            <a:ext cx="3646123" cy="3809999"/>
          </a:xfrm>
        </p:spPr>
        <p:txBody>
          <a:bodyPr>
            <a:normAutofit/>
          </a:bodyPr>
          <a:lstStyle/>
          <a:p>
            <a:r>
              <a:rPr lang="it-IT"/>
              <a:t>mappatura</a:t>
            </a:r>
          </a:p>
          <a:p>
            <a:r>
              <a:rPr lang="it-IT"/>
              <a:t>istituzione di un elenco regionale dei locali di musica dal vivo con rispetto dei requisiti</a:t>
            </a:r>
          </a:p>
          <a:p>
            <a:r>
              <a:rPr lang="it-IT"/>
              <a:t>sostegno rapportato alla qualità e quantità della programmazione</a:t>
            </a:r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67B6987-FA8B-4A4D-5218-E6FDC6BF0839}"/>
              </a:ext>
            </a:extLst>
          </p:cNvPr>
          <p:cNvSpPr/>
          <p:nvPr/>
        </p:nvSpPr>
        <p:spPr>
          <a:xfrm>
            <a:off x="2288472" y="6498000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tx1"/>
                </a:solidFill>
              </a:rPr>
              <a:t>La Musica in Emilia-Romagna - Risultati e strategie per 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086600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7DC78-3EAE-1DD1-B92B-4A1686E8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Emilia-Romagna Music Commission (art. 9)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F29854-E196-C8B2-00A1-CF2EE3E5F0D8}"/>
              </a:ext>
            </a:extLst>
          </p:cNvPr>
          <p:cNvSpPr txBox="1"/>
          <p:nvPr/>
        </p:nvSpPr>
        <p:spPr>
          <a:xfrm>
            <a:off x="648930" y="2438400"/>
            <a:ext cx="61881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err="1">
                <a:latin typeface="+mj-lt"/>
                <a:ea typeface="+mj-ea"/>
                <a:cs typeface="+mj-cs"/>
              </a:rPr>
              <a:t>Prosecuzione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nell’attività</a:t>
            </a:r>
            <a:r>
              <a:rPr lang="en-US">
                <a:latin typeface="+mj-lt"/>
                <a:ea typeface="+mj-ea"/>
                <a:cs typeface="+mj-cs"/>
              </a:rPr>
              <a:t> di </a:t>
            </a:r>
            <a:r>
              <a:rPr lang="en-US" err="1">
                <a:latin typeface="+mj-lt"/>
                <a:ea typeface="+mj-ea"/>
                <a:cs typeface="+mj-cs"/>
              </a:rPr>
              <a:t>valorizzazione</a:t>
            </a:r>
            <a:r>
              <a:rPr lang="en-US">
                <a:latin typeface="+mj-lt"/>
                <a:ea typeface="+mj-ea"/>
                <a:cs typeface="+mj-cs"/>
              </a:rPr>
              <a:t> del </a:t>
            </a:r>
            <a:r>
              <a:rPr lang="en-US" b="1" err="1">
                <a:latin typeface="+mj-lt"/>
                <a:ea typeface="+mj-ea"/>
                <a:cs typeface="+mj-cs"/>
              </a:rPr>
              <a:t>liscio</a:t>
            </a:r>
            <a:endParaRPr lang="en-US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Partecipazione a </a:t>
            </a:r>
            <a:r>
              <a:rPr lang="en-US" err="1">
                <a:latin typeface="+mj-lt"/>
                <a:ea typeface="+mj-ea"/>
                <a:cs typeface="+mj-cs"/>
              </a:rPr>
              <a:t>nuovi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appuntamenti</a:t>
            </a:r>
            <a:r>
              <a:rPr lang="en-US">
                <a:latin typeface="+mj-lt"/>
                <a:ea typeface="+mj-ea"/>
                <a:cs typeface="+mj-cs"/>
              </a:rPr>
              <a:t> (</a:t>
            </a:r>
            <a:r>
              <a:rPr lang="en-US" err="1">
                <a:latin typeface="+mj-lt"/>
                <a:ea typeface="+mj-ea"/>
                <a:cs typeface="+mj-cs"/>
              </a:rPr>
              <a:t>fiere</a:t>
            </a:r>
            <a:r>
              <a:rPr lang="en-US">
                <a:latin typeface="+mj-lt"/>
                <a:ea typeface="+mj-ea"/>
                <a:cs typeface="+mj-cs"/>
              </a:rPr>
              <a:t>, festival, </a:t>
            </a:r>
            <a:r>
              <a:rPr lang="en-US" err="1">
                <a:latin typeface="+mj-lt"/>
                <a:ea typeface="+mj-ea"/>
                <a:cs typeface="+mj-cs"/>
              </a:rPr>
              <a:t>piattaforme</a:t>
            </a:r>
            <a:r>
              <a:rPr lang="en-US">
                <a:latin typeface="+mj-lt"/>
                <a:ea typeface="+mj-ea"/>
                <a:cs typeface="+mj-cs"/>
              </a:rPr>
              <a:t> di music business,...) in Italia e </a:t>
            </a:r>
            <a:r>
              <a:rPr lang="en-US" err="1">
                <a:latin typeface="+mj-lt"/>
                <a:ea typeface="+mj-ea"/>
                <a:cs typeface="+mj-cs"/>
              </a:rPr>
              <a:t>all’esterno</a:t>
            </a:r>
            <a:endParaRPr lang="en-US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NOVITÀ: </a:t>
            </a:r>
            <a:r>
              <a:rPr lang="en-US" err="1">
                <a:latin typeface="+mj-lt"/>
                <a:ea typeface="+mj-ea"/>
                <a:cs typeface="+mj-cs"/>
              </a:rPr>
              <a:t>creazione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b="1">
                <a:latin typeface="+mj-lt"/>
                <a:ea typeface="+mj-ea"/>
                <a:cs typeface="+mj-cs"/>
              </a:rPr>
              <a:t>della banca dati delle artiste e </a:t>
            </a:r>
            <a:r>
              <a:rPr lang="en-US" b="1" err="1">
                <a:latin typeface="+mj-lt"/>
                <a:ea typeface="+mj-ea"/>
                <a:cs typeface="+mj-cs"/>
              </a:rPr>
              <a:t>degli</a:t>
            </a:r>
            <a:r>
              <a:rPr lang="en-US" b="1">
                <a:latin typeface="+mj-lt"/>
                <a:ea typeface="+mj-ea"/>
                <a:cs typeface="+mj-cs"/>
              </a:rPr>
              <a:t> </a:t>
            </a:r>
            <a:r>
              <a:rPr lang="en-US" b="1" err="1">
                <a:latin typeface="+mj-lt"/>
                <a:ea typeface="+mj-ea"/>
                <a:cs typeface="+mj-cs"/>
              </a:rPr>
              <a:t>artisti</a:t>
            </a:r>
            <a:r>
              <a:rPr lang="en-US" b="1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selezionati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dai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progetti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vincitori</a:t>
            </a:r>
            <a:r>
              <a:rPr lang="en-US">
                <a:latin typeface="+mj-lt"/>
                <a:ea typeface="+mj-ea"/>
                <a:cs typeface="+mj-cs"/>
              </a:rPr>
              <a:t> dei </a:t>
            </a:r>
            <a:r>
              <a:rPr lang="en-US" err="1">
                <a:latin typeface="+mj-lt"/>
                <a:ea typeface="+mj-ea"/>
                <a:cs typeface="+mj-cs"/>
              </a:rPr>
              <a:t>bandi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regionali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sulla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produzione</a:t>
            </a:r>
            <a:r>
              <a:rPr lang="en-US">
                <a:latin typeface="+mj-lt"/>
                <a:ea typeface="+mj-ea"/>
                <a:cs typeface="+mj-cs"/>
              </a:rPr>
              <a:t> musicale per </a:t>
            </a:r>
            <a:r>
              <a:rPr lang="en-US" err="1">
                <a:latin typeface="+mj-lt"/>
                <a:ea typeface="+mj-ea"/>
                <a:cs typeface="+mj-cs"/>
              </a:rPr>
              <a:t>favorirne</a:t>
            </a:r>
            <a:r>
              <a:rPr lang="en-US">
                <a:latin typeface="+mj-lt"/>
                <a:ea typeface="+mj-ea"/>
                <a:cs typeface="+mj-cs"/>
              </a:rPr>
              <a:t> la </a:t>
            </a:r>
            <a:r>
              <a:rPr lang="en-US" err="1">
                <a:latin typeface="+mj-lt"/>
                <a:ea typeface="+mj-ea"/>
                <a:cs typeface="+mj-cs"/>
              </a:rPr>
              <a:t>promozione</a:t>
            </a:r>
            <a:r>
              <a:rPr lang="en-US">
                <a:latin typeface="+mj-lt"/>
                <a:ea typeface="+mj-ea"/>
                <a:cs typeface="+mj-cs"/>
              </a:rPr>
              <a:t> e la </a:t>
            </a:r>
            <a:r>
              <a:rPr lang="en-US" err="1">
                <a:latin typeface="+mj-lt"/>
                <a:ea typeface="+mj-ea"/>
                <a:cs typeface="+mj-cs"/>
              </a:rPr>
              <a:t>circuitazione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nei</a:t>
            </a:r>
            <a:r>
              <a:rPr lang="en-US">
                <a:latin typeface="+mj-lt"/>
                <a:ea typeface="+mj-ea"/>
                <a:cs typeface="+mj-cs"/>
              </a:rPr>
              <a:t> </a:t>
            </a:r>
            <a:r>
              <a:rPr lang="en-US" err="1">
                <a:latin typeface="+mj-lt"/>
                <a:ea typeface="+mj-ea"/>
                <a:cs typeface="+mj-cs"/>
              </a:rPr>
              <a:t>locali</a:t>
            </a:r>
            <a:r>
              <a:rPr lang="en-US">
                <a:latin typeface="+mj-lt"/>
                <a:ea typeface="+mj-ea"/>
                <a:cs typeface="+mj-cs"/>
              </a:rPr>
              <a:t> di musica dal vivo e </a:t>
            </a:r>
            <a:r>
              <a:rPr lang="en-US" err="1">
                <a:latin typeface="+mj-lt"/>
                <a:ea typeface="+mj-ea"/>
                <a:cs typeface="+mj-cs"/>
              </a:rPr>
              <a:t>nei</a:t>
            </a:r>
            <a:r>
              <a:rPr lang="en-US">
                <a:latin typeface="+mj-lt"/>
                <a:ea typeface="+mj-ea"/>
                <a:cs typeface="+mj-cs"/>
              </a:rPr>
              <a:t> festival e </a:t>
            </a:r>
            <a:r>
              <a:rPr lang="en-US" err="1">
                <a:latin typeface="+mj-lt"/>
                <a:ea typeface="+mj-ea"/>
                <a:cs typeface="+mj-cs"/>
              </a:rPr>
              <a:t>negli</a:t>
            </a:r>
            <a:r>
              <a:rPr lang="en-US">
                <a:latin typeface="+mj-lt"/>
                <a:ea typeface="+mj-ea"/>
                <a:cs typeface="+mj-cs"/>
              </a:rPr>
              <a:t> showcase festival, </a:t>
            </a:r>
            <a:r>
              <a:rPr lang="en-US" err="1">
                <a:latin typeface="+mj-lt"/>
                <a:ea typeface="+mj-ea"/>
                <a:cs typeface="+mj-cs"/>
              </a:rPr>
              <a:t>anche</a:t>
            </a:r>
            <a:r>
              <a:rPr lang="en-US">
                <a:latin typeface="+mj-lt"/>
                <a:ea typeface="+mj-ea"/>
                <a:cs typeface="+mj-cs"/>
              </a:rPr>
              <a:t> di rilievo internazionale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Carattere, logo, Blu elettrico&#10;&#10;Descrizione generata automaticamente">
            <a:extLst>
              <a:ext uri="{FF2B5EF4-FFF2-40B4-BE49-F238E27FC236}">
                <a16:creationId xmlns:a16="http://schemas.microsoft.com/office/drawing/2014/main" id="{A33E4030-EE85-DD7B-2958-4142DE13E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1" y="2456006"/>
            <a:ext cx="3414010" cy="1945985"/>
          </a:xfrm>
          <a:prstGeom prst="rect">
            <a:avLst/>
          </a:prstGeom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940BA3-B3C4-DAE1-7AEC-2A0447CBB0A2}"/>
              </a:ext>
            </a:extLst>
          </p:cNvPr>
          <p:cNvSpPr/>
          <p:nvPr/>
        </p:nvSpPr>
        <p:spPr>
          <a:xfrm>
            <a:off x="4185526" y="6546837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900">
                <a:solidFill>
                  <a:schemeClr val="tx1"/>
                </a:solidFill>
              </a:rPr>
              <a:t>La Musica in Emilia-Romagna - Risultati e strategie per </a:t>
            </a:r>
            <a:r>
              <a:rPr lang="it-IT" sz="900">
                <a:solidFill>
                  <a:schemeClr val="bg2"/>
                </a:solidFill>
              </a:rPr>
              <a:t>lo sviluppo del settore musicale (12 dicembre 2023)</a:t>
            </a:r>
          </a:p>
          <a:p>
            <a:pPr algn="just">
              <a:spcAft>
                <a:spcPts val="600"/>
              </a:spcAft>
            </a:pPr>
            <a:endParaRPr lang="it-IT" sz="9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069FAA-1449-FCB1-DFC7-18A7077BFC0D}"/>
              </a:ext>
            </a:extLst>
          </p:cNvPr>
          <p:cNvSpPr txBox="1"/>
          <p:nvPr/>
        </p:nvSpPr>
        <p:spPr>
          <a:xfrm>
            <a:off x="7509060" y="5854487"/>
            <a:ext cx="559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E5580"/>
                </a:solidFill>
                <a:ea typeface="+mj-ea"/>
                <a:cs typeface="+mj-cs"/>
              </a:rPr>
              <a:t>…sempre </a:t>
            </a:r>
            <a:r>
              <a:rPr lang="en-US" err="1">
                <a:solidFill>
                  <a:srgbClr val="0E5580"/>
                </a:solidFill>
                <a:ea typeface="+mj-ea"/>
                <a:cs typeface="+mj-cs"/>
              </a:rPr>
              <a:t>più</a:t>
            </a:r>
            <a:r>
              <a:rPr lang="en-US">
                <a:solidFill>
                  <a:srgbClr val="0E5580"/>
                </a:solidFill>
                <a:ea typeface="+mj-ea"/>
                <a:cs typeface="+mj-cs"/>
              </a:rPr>
              <a:t> al </a:t>
            </a:r>
            <a:r>
              <a:rPr lang="en-US" err="1">
                <a:solidFill>
                  <a:srgbClr val="0E5580"/>
                </a:solidFill>
                <a:ea typeface="+mj-ea"/>
                <a:cs typeface="+mj-cs"/>
              </a:rPr>
              <a:t>servizio</a:t>
            </a:r>
            <a:r>
              <a:rPr lang="en-US">
                <a:solidFill>
                  <a:srgbClr val="0E5580"/>
                </a:solidFill>
                <a:ea typeface="+mj-ea"/>
                <a:cs typeface="+mj-cs"/>
              </a:rPr>
              <a:t> </a:t>
            </a:r>
            <a:r>
              <a:rPr lang="en-US" err="1">
                <a:solidFill>
                  <a:srgbClr val="0E5580"/>
                </a:solidFill>
                <a:ea typeface="+mj-ea"/>
                <a:cs typeface="+mj-cs"/>
              </a:rPr>
              <a:t>degli</a:t>
            </a:r>
            <a:r>
              <a:rPr lang="en-US">
                <a:solidFill>
                  <a:srgbClr val="0E5580"/>
                </a:solidFill>
                <a:ea typeface="+mj-ea"/>
                <a:cs typeface="+mj-cs"/>
              </a:rPr>
              <a:t> </a:t>
            </a:r>
            <a:r>
              <a:rPr lang="en-US" err="1">
                <a:solidFill>
                  <a:srgbClr val="0E5580"/>
                </a:solidFill>
                <a:ea typeface="+mj-ea"/>
                <a:cs typeface="+mj-cs"/>
              </a:rPr>
              <a:t>operatori</a:t>
            </a:r>
            <a:endParaRPr lang="en-US">
              <a:solidFill>
                <a:srgbClr val="0E558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0447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9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6" name="Picture 31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33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58" name="Picture 35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9" name="Picture 37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0" name="Rectangle 39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61" name="Rectangle 41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3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9CBEE7-5179-03FC-D0AB-756F1F682889}"/>
              </a:ext>
            </a:extLst>
          </p:cNvPr>
          <p:cNvSpPr txBox="1"/>
          <p:nvPr/>
        </p:nvSpPr>
        <p:spPr>
          <a:xfrm>
            <a:off x="5473048" y="3181438"/>
            <a:ext cx="569877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>
                <a:solidFill>
                  <a:srgbClr val="0E5580"/>
                </a:solidFill>
                <a:latin typeface="+mj-lt"/>
              </a:rPr>
              <a:t>GRAZIE</a:t>
            </a:r>
          </a:p>
          <a:p>
            <a:endParaRPr lang="it-IT" sz="4000" b="1" i="1">
              <a:solidFill>
                <a:srgbClr val="0E5580"/>
              </a:solidFill>
              <a:latin typeface="+mj-lt"/>
            </a:endParaRPr>
          </a:p>
          <a:p>
            <a:r>
              <a:rPr lang="it-IT">
                <a:solidFill>
                  <a:srgbClr val="0E5580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music.commission@regione.emilia-romagna.it</a:t>
            </a:r>
            <a:endParaRPr lang="it-IT">
              <a:solidFill>
                <a:srgbClr val="0E5580"/>
              </a:solidFill>
              <a:latin typeface="+mj-lt"/>
            </a:endParaRPr>
          </a:p>
          <a:p>
            <a:endParaRPr lang="it-IT">
              <a:solidFill>
                <a:srgbClr val="0E5580"/>
              </a:solidFill>
              <a:latin typeface="+mj-lt"/>
            </a:endParaRPr>
          </a:p>
          <a:p>
            <a:r>
              <a:rPr lang="it-IT">
                <a:solidFill>
                  <a:srgbClr val="0E5580"/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https://musicommission.emiliaromagnacultura.it/</a:t>
            </a:r>
            <a:endParaRPr lang="it-IT">
              <a:solidFill>
                <a:srgbClr val="0E5580"/>
              </a:solidFill>
              <a:latin typeface="+mj-lt"/>
            </a:endParaRPr>
          </a:p>
          <a:p>
            <a:endParaRPr lang="it-IT">
              <a:solidFill>
                <a:srgbClr val="0E5580"/>
              </a:solidFill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ADDFB5-45E1-AB01-220F-45E9F76ADE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206" y="2824161"/>
            <a:ext cx="4382306" cy="250182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E9DE034-0409-B57B-9DE8-277824F0EFC6}"/>
              </a:ext>
            </a:extLst>
          </p:cNvPr>
          <p:cNvSpPr/>
          <p:nvPr/>
        </p:nvSpPr>
        <p:spPr>
          <a:xfrm>
            <a:off x="190437" y="1650749"/>
            <a:ext cx="11237975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it-IT" sz="2800" b="1">
                <a:solidFill>
                  <a:schemeClr val="bg2"/>
                </a:solidFill>
                <a:latin typeface="+mj-lt"/>
              </a:rPr>
              <a:t>La Musica in Emilia-Romagna </a:t>
            </a:r>
          </a:p>
          <a:p>
            <a:pPr algn="ctr">
              <a:spcAft>
                <a:spcPts val="600"/>
              </a:spcAft>
            </a:pPr>
            <a:r>
              <a:rPr lang="it-IT" sz="2800" b="1">
                <a:solidFill>
                  <a:schemeClr val="bg2"/>
                </a:solidFill>
                <a:latin typeface="+mj-lt"/>
              </a:rPr>
              <a:t>Risultati e strategie per lo sviluppo </a:t>
            </a:r>
          </a:p>
          <a:p>
            <a:pPr algn="ctr">
              <a:spcAft>
                <a:spcPts val="600"/>
              </a:spcAft>
            </a:pPr>
            <a:r>
              <a:rPr lang="it-IT" sz="2800" b="1">
                <a:solidFill>
                  <a:schemeClr val="bg2"/>
                </a:solidFill>
                <a:latin typeface="+mj-lt"/>
              </a:rPr>
              <a:t>del settore musicale </a:t>
            </a:r>
          </a:p>
          <a:p>
            <a:pPr algn="ctr">
              <a:spcAft>
                <a:spcPts val="600"/>
              </a:spcAft>
            </a:pPr>
            <a:r>
              <a:rPr lang="it-IT" sz="1400" i="1">
                <a:solidFill>
                  <a:schemeClr val="bg2"/>
                </a:solidFill>
                <a:latin typeface="+mj-lt"/>
              </a:rPr>
              <a:t>Bologna, 12 dicembre 2023</a:t>
            </a:r>
          </a:p>
          <a:p>
            <a:pPr algn="ctr">
              <a:spcAft>
                <a:spcPts val="600"/>
              </a:spcAft>
            </a:pP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695153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6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5D7DCC47-139D-9FD1-934E-0A040966C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4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165566"/>
            <a:ext cx="1008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Qualificazione dell'educazione musicale (art. 3)</a:t>
            </a:r>
            <a:br>
              <a:rPr lang="it-IT" sz="1800"/>
            </a:br>
            <a:r>
              <a:rPr lang="it-IT" sz="2000"/>
              <a:t>Anni scolastici 2021/2022 - 2023/2024</a:t>
            </a: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A6EF78D6-7974-F9C5-2D77-09D3BAA29D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276562"/>
              </p:ext>
            </p:extLst>
          </p:nvPr>
        </p:nvGraphicFramePr>
        <p:xfrm>
          <a:off x="1643311" y="2349000"/>
          <a:ext cx="900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000">
                  <a:extLst>
                    <a:ext uri="{9D8B030D-6E8A-4147-A177-3AD203B41FA5}">
                      <a16:colId xmlns:a16="http://schemas.microsoft.com/office/drawing/2014/main" val="4160774343"/>
                    </a:ext>
                  </a:extLst>
                </a:gridCol>
                <a:gridCol w="3000000">
                  <a:extLst>
                    <a:ext uri="{9D8B030D-6E8A-4147-A177-3AD203B41FA5}">
                      <a16:colId xmlns:a16="http://schemas.microsoft.com/office/drawing/2014/main" val="1464298609"/>
                    </a:ext>
                  </a:extLst>
                </a:gridCol>
                <a:gridCol w="3000000">
                  <a:extLst>
                    <a:ext uri="{9D8B030D-6E8A-4147-A177-3AD203B41FA5}">
                      <a16:colId xmlns:a16="http://schemas.microsoft.com/office/drawing/2014/main" val="251214454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it-IT"/>
                        <a:t>Anno scolastico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Progetti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Finanziamento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40324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rgbClr val="0E5580"/>
                          </a:solidFill>
                        </a:rPr>
                        <a:t>2021/2022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solidFill>
                            <a:srgbClr val="0E5580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solidFill>
                            <a:srgbClr val="0E5580"/>
                          </a:solidFill>
                        </a:rPr>
                        <a:t>1.549.472,00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29847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rgbClr val="0E5580"/>
                          </a:solidFill>
                        </a:rPr>
                        <a:t>2022/2023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solidFill>
                            <a:srgbClr val="0E558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solidFill>
                            <a:srgbClr val="0E5580"/>
                          </a:solidFill>
                        </a:rPr>
                        <a:t>1.694.811,00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13392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it-IT">
                          <a:solidFill>
                            <a:srgbClr val="0E5580"/>
                          </a:solidFill>
                        </a:rPr>
                        <a:t>2023/2024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solidFill>
                            <a:srgbClr val="0E5580"/>
                          </a:solidFill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solidFill>
                            <a:srgbClr val="0E5580"/>
                          </a:solidFill>
                        </a:rPr>
                        <a:t>2.183.058,93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62762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r"/>
                      <a:r>
                        <a:rPr lang="it-IT" b="1">
                          <a:solidFill>
                            <a:srgbClr val="0E5580"/>
                          </a:solidFill>
                        </a:rPr>
                        <a:t>Totale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>
                          <a:solidFill>
                            <a:srgbClr val="0E5580"/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>
                          <a:solidFill>
                            <a:srgbClr val="0E5580"/>
                          </a:solidFill>
                        </a:rPr>
                        <a:t>5.427.341,93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790263"/>
                  </a:ext>
                </a:extLst>
              </a:tr>
            </a:tbl>
          </a:graphicData>
        </a:graphic>
      </p:graphicFrame>
      <p:pic>
        <p:nvPicPr>
          <p:cNvPr id="7" name="Elemento grafico 6" descr="Zaino contorno">
            <a:extLst>
              <a:ext uri="{FF2B5EF4-FFF2-40B4-BE49-F238E27FC236}">
                <a16:creationId xmlns:a16="http://schemas.microsoft.com/office/drawing/2014/main" id="{6B12F84B-7FFB-CF0B-F774-1D9537D8F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797" y="4699375"/>
            <a:ext cx="914400" cy="9144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D076AC-EB44-779F-AD15-CCDCC58E41D7}"/>
              </a:ext>
            </a:extLst>
          </p:cNvPr>
          <p:cNvSpPr txBox="1"/>
          <p:nvPr/>
        </p:nvSpPr>
        <p:spPr>
          <a:xfrm>
            <a:off x="3756000" y="5156575"/>
            <a:ext cx="612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Coinvolgimento di oltre 20.000 studenti e studentesse </a:t>
            </a:r>
          </a:p>
        </p:txBody>
      </p:sp>
    </p:spTree>
    <p:extLst>
      <p:ext uri="{BB962C8B-B14F-4D97-AF65-F5344CB8AC3E}">
        <p14:creationId xmlns:p14="http://schemas.microsoft.com/office/powerpoint/2010/main" val="3953425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00" y="165566"/>
            <a:ext cx="972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Elenco regionale delle scuole di musica (art. 4)</a:t>
            </a: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4ED6D909-3D04-2A5A-1C90-7D1C2D234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510653"/>
              </p:ext>
            </p:extLst>
          </p:nvPr>
        </p:nvGraphicFramePr>
        <p:xfrm>
          <a:off x="1193311" y="1269000"/>
          <a:ext cx="990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ttangolo ad angolo ripiegato 10">
            <a:extLst>
              <a:ext uri="{FF2B5EF4-FFF2-40B4-BE49-F238E27FC236}">
                <a16:creationId xmlns:a16="http://schemas.microsoft.com/office/drawing/2014/main" id="{3A9D3948-1BC4-FE10-7CCA-54810AFC0943}"/>
              </a:ext>
            </a:extLst>
          </p:cNvPr>
          <p:cNvSpPr/>
          <p:nvPr/>
        </p:nvSpPr>
        <p:spPr>
          <a:xfrm>
            <a:off x="10117213" y="5439238"/>
            <a:ext cx="1935805" cy="816282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6AFFDF-00A5-D561-161B-168BEF3D9B31}"/>
              </a:ext>
            </a:extLst>
          </p:cNvPr>
          <p:cNvSpPr txBox="1"/>
          <p:nvPr/>
        </p:nvSpPr>
        <p:spPr>
          <a:xfrm>
            <a:off x="10109018" y="5649431"/>
            <a:ext cx="19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+ 22 nel triennio</a:t>
            </a:r>
          </a:p>
        </p:txBody>
      </p:sp>
    </p:spTree>
    <p:extLst>
      <p:ext uri="{BB962C8B-B14F-4D97-AF65-F5344CB8AC3E}">
        <p14:creationId xmlns:p14="http://schemas.microsoft.com/office/powerpoint/2010/main" val="3097186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00" y="165566"/>
            <a:ext cx="9720000" cy="108000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Elenco regionale delle scuole di musica (art. 4)</a:t>
            </a:r>
            <a:br>
              <a:rPr lang="it-IT" sz="2800" b="1"/>
            </a:b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4ED6D909-3D04-2A5A-1C90-7D1C2D234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107445"/>
              </p:ext>
            </p:extLst>
          </p:nvPr>
        </p:nvGraphicFramePr>
        <p:xfrm>
          <a:off x="1193311" y="1269000"/>
          <a:ext cx="990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ttangolo ad angolo ripiegato 2">
            <a:extLst>
              <a:ext uri="{FF2B5EF4-FFF2-40B4-BE49-F238E27FC236}">
                <a16:creationId xmlns:a16="http://schemas.microsoft.com/office/drawing/2014/main" id="{AB98E60E-C105-4714-1725-39A7C3946359}"/>
              </a:ext>
            </a:extLst>
          </p:cNvPr>
          <p:cNvSpPr/>
          <p:nvPr/>
        </p:nvSpPr>
        <p:spPr>
          <a:xfrm>
            <a:off x="10117213" y="5439238"/>
            <a:ext cx="1935805" cy="816282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34177B-D6C4-B547-E303-491A167DAF4A}"/>
              </a:ext>
            </a:extLst>
          </p:cNvPr>
          <p:cNvSpPr txBox="1"/>
          <p:nvPr/>
        </p:nvSpPr>
        <p:spPr>
          <a:xfrm>
            <a:off x="10211311" y="5654154"/>
            <a:ext cx="19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ACD433"/>
                </a:solidFill>
              </a:rPr>
              <a:t>+ 8 nel triennio</a:t>
            </a:r>
          </a:p>
        </p:txBody>
      </p:sp>
    </p:spTree>
    <p:extLst>
      <p:ext uri="{BB962C8B-B14F-4D97-AF65-F5344CB8AC3E}">
        <p14:creationId xmlns:p14="http://schemas.microsoft.com/office/powerpoint/2010/main" val="3880624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00" y="165566"/>
            <a:ext cx="9720000" cy="140053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Elenco regionale delle scuole di musica (art. 4)</a:t>
            </a:r>
            <a:br>
              <a:rPr lang="it-IT" sz="2800" b="1"/>
            </a:br>
            <a:r>
              <a:rPr lang="it-IT" sz="2000"/>
              <a:t>Scuole di musica riconosciute anni scolastici 2018/2019 - 2023/2024</a:t>
            </a:r>
            <a:br>
              <a:rPr lang="it-IT" sz="1800"/>
            </a:br>
            <a:endParaRPr lang="it-IT" sz="18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  <p:graphicFrame>
        <p:nvGraphicFramePr>
          <p:cNvPr id="17" name="Segnaposto contenuto 16">
            <a:extLst>
              <a:ext uri="{FF2B5EF4-FFF2-40B4-BE49-F238E27FC236}">
                <a16:creationId xmlns:a16="http://schemas.microsoft.com/office/drawing/2014/main" id="{402C75B0-1A55-297C-780A-1FDEE9002D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92212"/>
              </p:ext>
            </p:extLst>
          </p:nvPr>
        </p:nvGraphicFramePr>
        <p:xfrm>
          <a:off x="1622425" y="1994960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ttangolo ad angolo ripiegato 17">
            <a:extLst>
              <a:ext uri="{FF2B5EF4-FFF2-40B4-BE49-F238E27FC236}">
                <a16:creationId xmlns:a16="http://schemas.microsoft.com/office/drawing/2014/main" id="{31791BD8-5AF9-5740-49CD-AA77CDB58BA8}"/>
              </a:ext>
            </a:extLst>
          </p:cNvPr>
          <p:cNvSpPr/>
          <p:nvPr/>
        </p:nvSpPr>
        <p:spPr>
          <a:xfrm>
            <a:off x="10631209" y="1274960"/>
            <a:ext cx="1368000" cy="1368000"/>
          </a:xfrm>
          <a:prstGeom prst="foldedCorne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3B24DFC-C0BB-AE8F-4F63-1C870CE2E64E}"/>
              </a:ext>
            </a:extLst>
          </p:cNvPr>
          <p:cNvSpPr txBox="1"/>
          <p:nvPr/>
        </p:nvSpPr>
        <p:spPr>
          <a:xfrm>
            <a:off x="10703209" y="1526960"/>
            <a:ext cx="1224000" cy="864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ACD433"/>
                </a:solidFill>
              </a:rPr>
              <a:t>+ 44 nel periodo    in esame</a:t>
            </a:r>
          </a:p>
        </p:txBody>
      </p:sp>
    </p:spTree>
    <p:extLst>
      <p:ext uri="{BB962C8B-B14F-4D97-AF65-F5344CB8AC3E}">
        <p14:creationId xmlns:p14="http://schemas.microsoft.com/office/powerpoint/2010/main" val="369489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6E634D-71CE-0A6C-6118-5B5D5124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11" y="165566"/>
            <a:ext cx="9756000" cy="1400530"/>
          </a:xfrm>
        </p:spPr>
        <p:txBody>
          <a:bodyPr/>
          <a:lstStyle/>
          <a:p>
            <a:pPr algn="ctr"/>
            <a:br>
              <a:rPr lang="it-IT" sz="1800"/>
            </a:br>
            <a:r>
              <a:rPr lang="it-IT" sz="2800" b="1"/>
              <a:t>Elenco regionale delle scuole di musica (art. 4)</a:t>
            </a:r>
            <a:br>
              <a:rPr lang="it-IT" sz="2800" b="1"/>
            </a:br>
            <a:r>
              <a:rPr lang="it-IT" sz="2000"/>
              <a:t>Scuole di musica riconosciute: distribuzione territoriale </a:t>
            </a:r>
            <a:br>
              <a:rPr lang="it-IT" sz="2000"/>
            </a:br>
            <a:r>
              <a:rPr lang="it-IT" sz="2000"/>
              <a:t>anni scolastici 2021/2022 - 2023/2024</a:t>
            </a:r>
            <a:br>
              <a:rPr lang="it-IT" sz="1800"/>
            </a:br>
            <a:endParaRPr lang="it-IT" sz="1800"/>
          </a:p>
        </p:txBody>
      </p:sp>
      <p:graphicFrame>
        <p:nvGraphicFramePr>
          <p:cNvPr id="19" name="Segnaposto contenuto 18">
            <a:extLst>
              <a:ext uri="{FF2B5EF4-FFF2-40B4-BE49-F238E27FC236}">
                <a16:creationId xmlns:a16="http://schemas.microsoft.com/office/drawing/2014/main" id="{C9F3E94F-E164-C473-AA9A-54B25CC381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368825"/>
              </p:ext>
            </p:extLst>
          </p:nvPr>
        </p:nvGraphicFramePr>
        <p:xfrm>
          <a:off x="1622425" y="1994960"/>
          <a:ext cx="8947150" cy="419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ttangolo 3">
            <a:extLst>
              <a:ext uri="{FF2B5EF4-FFF2-40B4-BE49-F238E27FC236}">
                <a16:creationId xmlns:a16="http://schemas.microsoft.com/office/drawing/2014/main" id="{D0E15A2A-62EC-BD7A-375E-568047D345A2}"/>
              </a:ext>
            </a:extLst>
          </p:cNvPr>
          <p:cNvSpPr/>
          <p:nvPr/>
        </p:nvSpPr>
        <p:spPr>
          <a:xfrm>
            <a:off x="3083311" y="6332434"/>
            <a:ext cx="612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900"/>
              <a:t>La Musica in Emilia-Romagna - Risultati e strategie per lo sviluppo del settore musicale (12 dicembre 2023)</a:t>
            </a:r>
          </a:p>
          <a:p>
            <a:pPr algn="just"/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079796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6362</Words>
  <Application>Microsoft Office PowerPoint</Application>
  <PresentationFormat>Widescreen</PresentationFormat>
  <Paragraphs>496</Paragraphs>
  <Slides>48</Slides>
  <Notes>44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CourierNewPSMT</vt:lpstr>
      <vt:lpstr>Segoe UI</vt:lpstr>
      <vt:lpstr>Symbol</vt:lpstr>
      <vt:lpstr>Titillium Web</vt:lpstr>
      <vt:lpstr>Wingdings</vt:lpstr>
      <vt:lpstr>Wingdings 3</vt:lpstr>
      <vt:lpstr>Ione</vt:lpstr>
      <vt:lpstr>Presentazione standard di PowerPoint</vt:lpstr>
      <vt:lpstr>Legge regionale 16 marzo 2018, n. 2 "Norme in materia di sviluppo  del settore musicale"</vt:lpstr>
      <vt:lpstr>Legge regionale 16 marzo 2018, n. 2 "Norme in materia di sviluppo  del settore musicale"</vt:lpstr>
      <vt:lpstr> Qualificazione dell'educazione musicale (art. 3) </vt:lpstr>
      <vt:lpstr> Qualificazione dell'educazione musicale (art. 3) Anni scolastici 2021/2022 - 2023/2024</vt:lpstr>
      <vt:lpstr> Elenco regionale delle scuole di musica (art. 4)  </vt:lpstr>
      <vt:lpstr> Elenco regionale delle scuole di musica (art. 4)  </vt:lpstr>
      <vt:lpstr> Elenco regionale delle scuole di musica (art. 4) Scuole di musica riconosciute anni scolastici 2018/2019 - 2023/2024 </vt:lpstr>
      <vt:lpstr> Elenco regionale delle scuole di musica (art. 4) Scuole di musica riconosciute: distribuzione territoriale  anni scolastici 2021/2022 - 2023/2024 </vt:lpstr>
      <vt:lpstr> Elenco regionale delle scuole di musica (art. 4) Anno scolastico 2023/2024 </vt:lpstr>
      <vt:lpstr> Qualificazione dell'alfabetizzazione musicale (art. 5)   </vt:lpstr>
      <vt:lpstr> Qualificazione dell'alfabetizzazione musicale (art. 5)   </vt:lpstr>
      <vt:lpstr> Qualificazione dell'alfabetizzazione musicale (art. 5)   </vt:lpstr>
      <vt:lpstr> Qualificazione dell'alfabetizzazione musicale (art. 5)   </vt:lpstr>
      <vt:lpstr> Qualificazione dell'alfabetizzazione musicale (art. 5) Contributi regionali triennio 2021-2023 (valori in euro)  </vt:lpstr>
      <vt:lpstr> Promozione e sviluppo di nuove competenze (art. 6)    </vt:lpstr>
      <vt:lpstr>Sviluppo delle capacità e Attività imprenditoriali  (art. 7) </vt:lpstr>
      <vt:lpstr>  IncrediBOL!  </vt:lpstr>
      <vt:lpstr>CLUST-ER CREATE  CULTURA E CREATIVITÀ</vt:lpstr>
      <vt:lpstr>HUB CULTURA E CREATIVITÀ</vt:lpstr>
      <vt:lpstr>SOSTEGNO ALL’INNOVAZIONE E AGLI  INVESTIMENTI DELLE IMPRESE CULTURALI E CREATIVE</vt:lpstr>
      <vt:lpstr>Produzione e fruizione della musica contemporanea originale dal vivo (art. 8)</vt:lpstr>
      <vt:lpstr>Triennio 2021-2023 Nuovi Autori</vt:lpstr>
      <vt:lpstr>Triennio 2021-2023 Nuovi Autori</vt:lpstr>
      <vt:lpstr>Triennio 2021-2023  Creatività</vt:lpstr>
      <vt:lpstr>Triennio 2021-2023  Creatività</vt:lpstr>
      <vt:lpstr>Triennio 2021-2023  Circuito di Locali e Rete di Festival</vt:lpstr>
      <vt:lpstr>Triennio 2021-2023  Circuito di Locali e Rete di Festival</vt:lpstr>
      <vt:lpstr>Triennio 2021-2023 Internazionalizzazione</vt:lpstr>
      <vt:lpstr>Triennio 2021-2023 Internazionalizzazione</vt:lpstr>
      <vt:lpstr>Triennio 2021-2023 Internazionalizzazione</vt:lpstr>
      <vt:lpstr>Emilia-Romagna Music Commission (art. 9)</vt:lpstr>
      <vt:lpstr>La comunicazione in numeri Anno 2023</vt:lpstr>
      <vt:lpstr>Guida alla produzione</vt:lpstr>
      <vt:lpstr>VIRALISSIMA </vt:lpstr>
      <vt:lpstr>Partecipazione a fiere di settore</vt:lpstr>
      <vt:lpstr>Music Export</vt:lpstr>
      <vt:lpstr>….ED ORA</vt:lpstr>
      <vt:lpstr>2024-2026 ipotesi di lavoro Obiettivi generali</vt:lpstr>
      <vt:lpstr>2024-2026 ipotesi di lavoro Qualificazione dell'offerta educativa  e formativa (artt. 3 e 5)</vt:lpstr>
      <vt:lpstr>2024-2026 ipotesi di lavoro Sviluppo della produzione e della distribuzione </vt:lpstr>
      <vt:lpstr>2024-2026 ipotesi di lavoro Sviluppo della produzione e della distribuzione (art.6) </vt:lpstr>
      <vt:lpstr>2024-2026 ipotesi di lavoro Sviluppo della produzione e della distribuzione (art. 7) </vt:lpstr>
      <vt:lpstr>2024-2026 ipotesi di lavoro Sviluppo della produzione e della distribuzione (art. 8) </vt:lpstr>
      <vt:lpstr>2024-2026 ipotesi di lavoro Sviluppo della produzione e della distribuzione (artt. 8 bis e ter)   «live club come cinema d’essai»</vt:lpstr>
      <vt:lpstr>Emilia-Romagna Music Commission (art. 9)</vt:lpstr>
      <vt:lpstr>Presentazione standard di PowerPoint</vt:lpstr>
      <vt:lpstr>Presentazione standard di PowerPoint</vt:lpstr>
    </vt:vector>
  </TitlesOfParts>
  <Company>Regione Emilia-Romagna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Musica in Emilia-Romagna</dc:title>
  <dc:creator>Di Salvo Laura</dc:creator>
  <cp:lastModifiedBy>Di Salvo Laura</cp:lastModifiedBy>
  <cp:revision>1</cp:revision>
  <dcterms:created xsi:type="dcterms:W3CDTF">2023-12-06T11:22:56Z</dcterms:created>
  <dcterms:modified xsi:type="dcterms:W3CDTF">2023-12-20T09:47:02Z</dcterms:modified>
</cp:coreProperties>
</file>