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5"/>
  </p:notesMasterIdLst>
  <p:sldIdLst>
    <p:sldId id="349" r:id="rId2"/>
    <p:sldId id="322" r:id="rId3"/>
    <p:sldId id="323" r:id="rId4"/>
    <p:sldId id="355" r:id="rId5"/>
    <p:sldId id="324" r:id="rId6"/>
    <p:sldId id="350" r:id="rId7"/>
    <p:sldId id="351" r:id="rId8"/>
    <p:sldId id="352" r:id="rId9"/>
    <p:sldId id="281" r:id="rId10"/>
    <p:sldId id="329" r:id="rId11"/>
    <p:sldId id="325" r:id="rId12"/>
    <p:sldId id="326" r:id="rId13"/>
    <p:sldId id="328" r:id="rId14"/>
    <p:sldId id="330" r:id="rId15"/>
    <p:sldId id="331" r:id="rId16"/>
    <p:sldId id="332" r:id="rId17"/>
    <p:sldId id="333" r:id="rId18"/>
    <p:sldId id="334" r:id="rId19"/>
    <p:sldId id="336" r:id="rId20"/>
    <p:sldId id="337" r:id="rId21"/>
    <p:sldId id="338" r:id="rId22"/>
    <p:sldId id="335" r:id="rId23"/>
    <p:sldId id="340" r:id="rId24"/>
    <p:sldId id="342" r:id="rId25"/>
    <p:sldId id="346" r:id="rId26"/>
    <p:sldId id="341" r:id="rId27"/>
    <p:sldId id="343" r:id="rId28"/>
    <p:sldId id="344" r:id="rId29"/>
    <p:sldId id="345" r:id="rId30"/>
    <p:sldId id="347" r:id="rId31"/>
    <p:sldId id="354" r:id="rId32"/>
    <p:sldId id="348" r:id="rId33"/>
    <p:sldId id="353" r:id="rId34"/>
  </p:sldIdLst>
  <p:sldSz cx="12192000" cy="6858000"/>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D433"/>
    <a:srgbClr val="0E5580"/>
    <a:srgbClr val="F7F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3D7F6F-AF81-4FAE-AECF-817F95DEA040}" v="576" dt="2024-04-17T13:41:23.756"/>
    <p1510:client id="{2C66E6FA-AA57-45E4-8F07-C99375BBF937}" v="1" dt="2024-04-18T09:27:10.889"/>
    <p1510:client id="{46072B3A-043B-EC1A-BF31-0E58972450BF}" v="1" dt="2024-04-19T09:08:53.33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1" autoAdjust="0"/>
    <p:restoredTop sz="94660"/>
  </p:normalViewPr>
  <p:slideViewPr>
    <p:cSldViewPr snapToGrid="0">
      <p:cViewPr varScale="1">
        <p:scale>
          <a:sx n="81" d="100"/>
          <a:sy n="81" d="100"/>
        </p:scale>
        <p:origin x="107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DE8B0E-D906-476A-BD8D-76986EA32E97}" type="doc">
      <dgm:prSet loTypeId="urn:microsoft.com/office/officeart/2018/2/layout/IconLabelList" loCatId="icon" qsTypeId="urn:microsoft.com/office/officeart/2005/8/quickstyle/simple4" qsCatId="simple" csTypeId="urn:microsoft.com/office/officeart/2005/8/colors/accent2_2" csCatId="accent2" phldr="1"/>
      <dgm:spPr/>
      <dgm:t>
        <a:bodyPr/>
        <a:lstStyle/>
        <a:p>
          <a:endParaRPr lang="en-US"/>
        </a:p>
      </dgm:t>
    </dgm:pt>
    <dgm:pt modelId="{C891FDED-CA5F-4442-A828-FBAB7A6F930C}">
      <dgm:prSet custT="1"/>
      <dgm:spPr/>
      <dgm:t>
        <a:bodyPr/>
        <a:lstStyle/>
        <a:p>
          <a:pPr algn="just">
            <a:lnSpc>
              <a:spcPct val="100000"/>
            </a:lnSpc>
          </a:pPr>
          <a:r>
            <a:rPr lang="it-IT" sz="1600" dirty="0">
              <a:latin typeface="Book Antiqua" panose="02040602050305030304" pitchFamily="18" charset="0"/>
            </a:rPr>
            <a:t>Il presente Invito sarà aperto fino alle ore 14:00 del 2 maggio 2024 (termine finale). </a:t>
          </a:r>
          <a:endParaRPr lang="en-US" sz="1600" dirty="0">
            <a:latin typeface="Book Antiqua" panose="02040602050305030304" pitchFamily="18" charset="0"/>
          </a:endParaRPr>
        </a:p>
      </dgm:t>
    </dgm:pt>
    <dgm:pt modelId="{09BB0E19-0D98-4749-83E5-A484B4E961C6}" type="parTrans" cxnId="{B7DB4CB2-EB3D-4A7C-924F-422CADAC990E}">
      <dgm:prSet/>
      <dgm:spPr/>
      <dgm:t>
        <a:bodyPr/>
        <a:lstStyle/>
        <a:p>
          <a:endParaRPr lang="en-US"/>
        </a:p>
      </dgm:t>
    </dgm:pt>
    <dgm:pt modelId="{E5AF2883-5F0B-4FF1-A66B-5F307E0E20DB}" type="sibTrans" cxnId="{B7DB4CB2-EB3D-4A7C-924F-422CADAC990E}">
      <dgm:prSet/>
      <dgm:spPr/>
      <dgm:t>
        <a:bodyPr/>
        <a:lstStyle/>
        <a:p>
          <a:endParaRPr lang="en-US"/>
        </a:p>
      </dgm:t>
    </dgm:pt>
    <dgm:pt modelId="{90CFF260-3E7C-4332-B988-A613A4B87589}">
      <dgm:prSet custT="1"/>
      <dgm:spPr/>
      <dgm:t>
        <a:bodyPr/>
        <a:lstStyle/>
        <a:p>
          <a:pPr algn="just">
            <a:lnSpc>
              <a:spcPct val="100000"/>
            </a:lnSpc>
          </a:pPr>
          <a:r>
            <a:rPr lang="it-IT" sz="1600" dirty="0">
              <a:latin typeface="Book Antiqua" panose="02040602050305030304" pitchFamily="18" charset="0"/>
            </a:rPr>
            <a:t>Ai fini della verifica del rispetto del termine di presentazione della domanda, faranno fede la data e l’ora di ricezione della domanda stessa sul servizio di protocollo regionale. </a:t>
          </a:r>
          <a:endParaRPr lang="en-US" sz="1600" dirty="0">
            <a:latin typeface="Book Antiqua" panose="02040602050305030304" pitchFamily="18" charset="0"/>
          </a:endParaRPr>
        </a:p>
      </dgm:t>
    </dgm:pt>
    <dgm:pt modelId="{FC8A4A2E-036F-4FA1-8804-41DEA3674E9F}" type="parTrans" cxnId="{768E04E9-0DBC-426C-A0E6-4649FCC143EF}">
      <dgm:prSet/>
      <dgm:spPr/>
      <dgm:t>
        <a:bodyPr/>
        <a:lstStyle/>
        <a:p>
          <a:endParaRPr lang="en-US"/>
        </a:p>
      </dgm:t>
    </dgm:pt>
    <dgm:pt modelId="{2465A54D-D28A-4407-9402-7470F89B9393}" type="sibTrans" cxnId="{768E04E9-0DBC-426C-A0E6-4649FCC143EF}">
      <dgm:prSet/>
      <dgm:spPr/>
      <dgm:t>
        <a:bodyPr/>
        <a:lstStyle/>
        <a:p>
          <a:endParaRPr lang="en-US"/>
        </a:p>
      </dgm:t>
    </dgm:pt>
    <dgm:pt modelId="{D40C4B69-14E9-4043-9ADC-AC0787A32358}">
      <dgm:prSet/>
      <dgm:spPr/>
      <dgm:t>
        <a:bodyPr/>
        <a:lstStyle/>
        <a:p>
          <a:pPr algn="just">
            <a:lnSpc>
              <a:spcPct val="100000"/>
            </a:lnSpc>
          </a:pPr>
          <a:r>
            <a:rPr lang="it-IT" i="0">
              <a:latin typeface="Book Antiqua" panose="02040602050305030304" pitchFamily="18" charset="0"/>
            </a:rPr>
            <a:t>Qualora le domande pervengano in ritardo a causa di problemi di malfunzionamento dei sistemi informatici dipendenti dal mittente non potranno comunque essere accolte.</a:t>
          </a:r>
          <a:endParaRPr lang="en-US" i="0">
            <a:latin typeface="Book Antiqua" panose="02040602050305030304" pitchFamily="18" charset="0"/>
          </a:endParaRPr>
        </a:p>
      </dgm:t>
    </dgm:pt>
    <dgm:pt modelId="{B6E0A7E7-96B1-4BC1-BC45-66F1572390B4}" type="parTrans" cxnId="{E6A1D4F0-F6C4-41C7-BA0D-C16F5708BA72}">
      <dgm:prSet/>
      <dgm:spPr/>
      <dgm:t>
        <a:bodyPr/>
        <a:lstStyle/>
        <a:p>
          <a:endParaRPr lang="en-US"/>
        </a:p>
      </dgm:t>
    </dgm:pt>
    <dgm:pt modelId="{50384D28-ACA6-4315-818F-73F824086EA6}" type="sibTrans" cxnId="{E6A1D4F0-F6C4-41C7-BA0D-C16F5708BA72}">
      <dgm:prSet/>
      <dgm:spPr/>
      <dgm:t>
        <a:bodyPr/>
        <a:lstStyle/>
        <a:p>
          <a:endParaRPr lang="en-US"/>
        </a:p>
      </dgm:t>
    </dgm:pt>
    <dgm:pt modelId="{370193A7-A863-4395-AE74-8A9019151CD8}" type="pres">
      <dgm:prSet presAssocID="{D6DE8B0E-D906-476A-BD8D-76986EA32E97}" presName="root" presStyleCnt="0">
        <dgm:presLayoutVars>
          <dgm:dir/>
          <dgm:resizeHandles val="exact"/>
        </dgm:presLayoutVars>
      </dgm:prSet>
      <dgm:spPr/>
    </dgm:pt>
    <dgm:pt modelId="{DCFB517E-4BE2-49E8-8343-BB55AA6F203F}" type="pres">
      <dgm:prSet presAssocID="{C891FDED-CA5F-4442-A828-FBAB7A6F930C}" presName="compNode" presStyleCnt="0"/>
      <dgm:spPr/>
    </dgm:pt>
    <dgm:pt modelId="{4D885B9D-0AA5-4B34-9FC5-123E0B918CA4}" type="pres">
      <dgm:prSet presAssocID="{C891FDED-CA5F-4442-A828-FBAB7A6F930C}"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veglia che suona contorno"/>
        </a:ext>
      </dgm:extLst>
    </dgm:pt>
    <dgm:pt modelId="{508E6AFE-E384-45CF-ABD9-F56694422C98}" type="pres">
      <dgm:prSet presAssocID="{C891FDED-CA5F-4442-A828-FBAB7A6F930C}" presName="spaceRect" presStyleCnt="0"/>
      <dgm:spPr/>
    </dgm:pt>
    <dgm:pt modelId="{872D67F2-427A-4B61-B74E-135A84A65E01}" type="pres">
      <dgm:prSet presAssocID="{C891FDED-CA5F-4442-A828-FBAB7A6F930C}" presName="textRect" presStyleLbl="revTx" presStyleIdx="0" presStyleCnt="3" custScaleY="123612">
        <dgm:presLayoutVars>
          <dgm:chMax val="1"/>
          <dgm:chPref val="1"/>
        </dgm:presLayoutVars>
      </dgm:prSet>
      <dgm:spPr/>
    </dgm:pt>
    <dgm:pt modelId="{BBB6247C-F3E2-4D26-B540-846E6A5D64F1}" type="pres">
      <dgm:prSet presAssocID="{E5AF2883-5F0B-4FF1-A66B-5F307E0E20DB}" presName="sibTrans" presStyleCnt="0"/>
      <dgm:spPr/>
    </dgm:pt>
    <dgm:pt modelId="{BF43D011-829F-4D99-B08B-8808ECF5AB3E}" type="pres">
      <dgm:prSet presAssocID="{90CFF260-3E7C-4332-B988-A613A4B87589}" presName="compNode" presStyleCnt="0"/>
      <dgm:spPr/>
    </dgm:pt>
    <dgm:pt modelId="{9F2A9A82-1735-4276-909E-D29B2F402508}" type="pres">
      <dgm:prSet presAssocID="{90CFF260-3E7C-4332-B988-A613A4B87589}"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egno di spunta contorno"/>
        </a:ext>
      </dgm:extLst>
    </dgm:pt>
    <dgm:pt modelId="{45217E0F-6813-4EAA-9052-656BC61317D3}" type="pres">
      <dgm:prSet presAssocID="{90CFF260-3E7C-4332-B988-A613A4B87589}" presName="spaceRect" presStyleCnt="0"/>
      <dgm:spPr/>
    </dgm:pt>
    <dgm:pt modelId="{398C3C67-3003-4E6C-B75C-8178B664E2CE}" type="pres">
      <dgm:prSet presAssocID="{90CFF260-3E7C-4332-B988-A613A4B87589}" presName="textRect" presStyleLbl="revTx" presStyleIdx="1" presStyleCnt="3" custScaleY="123289">
        <dgm:presLayoutVars>
          <dgm:chMax val="1"/>
          <dgm:chPref val="1"/>
        </dgm:presLayoutVars>
      </dgm:prSet>
      <dgm:spPr/>
    </dgm:pt>
    <dgm:pt modelId="{E19C0620-6EE2-4CE6-BFA4-D6785B327AC3}" type="pres">
      <dgm:prSet presAssocID="{2465A54D-D28A-4407-9402-7470F89B9393}" presName="sibTrans" presStyleCnt="0"/>
      <dgm:spPr/>
    </dgm:pt>
    <dgm:pt modelId="{3DB32F89-87FA-4F2A-BC44-8B2D9EFE7D7A}" type="pres">
      <dgm:prSet presAssocID="{D40C4B69-14E9-4043-9ADC-AC0787A32358}" presName="compNode" presStyleCnt="0"/>
      <dgm:spPr/>
    </dgm:pt>
    <dgm:pt modelId="{D4906674-7347-49E9-A3E6-CDAD19578953}" type="pres">
      <dgm:prSet presAssocID="{D40C4B69-14E9-4043-9ADC-AC0787A32358}"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unto esclamativo contorno"/>
        </a:ext>
      </dgm:extLst>
    </dgm:pt>
    <dgm:pt modelId="{5483FC2B-DF86-4839-9728-4AF89EAC4299}" type="pres">
      <dgm:prSet presAssocID="{D40C4B69-14E9-4043-9ADC-AC0787A32358}" presName="spaceRect" presStyleCnt="0"/>
      <dgm:spPr/>
    </dgm:pt>
    <dgm:pt modelId="{E875D797-B566-4375-8911-F0BDA1529F6E}" type="pres">
      <dgm:prSet presAssocID="{D40C4B69-14E9-4043-9ADC-AC0787A32358}" presName="textRect" presStyleLbl="revTx" presStyleIdx="2" presStyleCnt="3" custScaleY="123289">
        <dgm:presLayoutVars>
          <dgm:chMax val="1"/>
          <dgm:chPref val="1"/>
        </dgm:presLayoutVars>
      </dgm:prSet>
      <dgm:spPr/>
    </dgm:pt>
  </dgm:ptLst>
  <dgm:cxnLst>
    <dgm:cxn modelId="{B942335B-B421-485D-92F4-153474994434}" type="presOf" srcId="{D6DE8B0E-D906-476A-BD8D-76986EA32E97}" destId="{370193A7-A863-4395-AE74-8A9019151CD8}" srcOrd="0" destOrd="0" presId="urn:microsoft.com/office/officeart/2018/2/layout/IconLabelList"/>
    <dgm:cxn modelId="{54459C7F-521C-4408-9C59-A53CDC8B9195}" type="presOf" srcId="{C891FDED-CA5F-4442-A828-FBAB7A6F930C}" destId="{872D67F2-427A-4B61-B74E-135A84A65E01}" srcOrd="0" destOrd="0" presId="urn:microsoft.com/office/officeart/2018/2/layout/IconLabelList"/>
    <dgm:cxn modelId="{B7DB4CB2-EB3D-4A7C-924F-422CADAC990E}" srcId="{D6DE8B0E-D906-476A-BD8D-76986EA32E97}" destId="{C891FDED-CA5F-4442-A828-FBAB7A6F930C}" srcOrd="0" destOrd="0" parTransId="{09BB0E19-0D98-4749-83E5-A484B4E961C6}" sibTransId="{E5AF2883-5F0B-4FF1-A66B-5F307E0E20DB}"/>
    <dgm:cxn modelId="{6ED75DD4-F647-442B-947D-39A18C525C87}" type="presOf" srcId="{D40C4B69-14E9-4043-9ADC-AC0787A32358}" destId="{E875D797-B566-4375-8911-F0BDA1529F6E}" srcOrd="0" destOrd="0" presId="urn:microsoft.com/office/officeart/2018/2/layout/IconLabelList"/>
    <dgm:cxn modelId="{768E04E9-0DBC-426C-A0E6-4649FCC143EF}" srcId="{D6DE8B0E-D906-476A-BD8D-76986EA32E97}" destId="{90CFF260-3E7C-4332-B988-A613A4B87589}" srcOrd="1" destOrd="0" parTransId="{FC8A4A2E-036F-4FA1-8804-41DEA3674E9F}" sibTransId="{2465A54D-D28A-4407-9402-7470F89B9393}"/>
    <dgm:cxn modelId="{406BE6EF-60A5-4B7C-A634-E8B19711BED8}" type="presOf" srcId="{90CFF260-3E7C-4332-B988-A613A4B87589}" destId="{398C3C67-3003-4E6C-B75C-8178B664E2CE}" srcOrd="0" destOrd="0" presId="urn:microsoft.com/office/officeart/2018/2/layout/IconLabelList"/>
    <dgm:cxn modelId="{E6A1D4F0-F6C4-41C7-BA0D-C16F5708BA72}" srcId="{D6DE8B0E-D906-476A-BD8D-76986EA32E97}" destId="{D40C4B69-14E9-4043-9ADC-AC0787A32358}" srcOrd="2" destOrd="0" parTransId="{B6E0A7E7-96B1-4BC1-BC45-66F1572390B4}" sibTransId="{50384D28-ACA6-4315-818F-73F824086EA6}"/>
    <dgm:cxn modelId="{09880D70-98FE-425D-9108-7C8852F3EBE7}" type="presParOf" srcId="{370193A7-A863-4395-AE74-8A9019151CD8}" destId="{DCFB517E-4BE2-49E8-8343-BB55AA6F203F}" srcOrd="0" destOrd="0" presId="urn:microsoft.com/office/officeart/2018/2/layout/IconLabelList"/>
    <dgm:cxn modelId="{31DAEC23-D8B3-491C-A1C0-6BDD92CF17FF}" type="presParOf" srcId="{DCFB517E-4BE2-49E8-8343-BB55AA6F203F}" destId="{4D885B9D-0AA5-4B34-9FC5-123E0B918CA4}" srcOrd="0" destOrd="0" presId="urn:microsoft.com/office/officeart/2018/2/layout/IconLabelList"/>
    <dgm:cxn modelId="{41D534EF-A26C-4787-BC93-1BCC4F5A61DE}" type="presParOf" srcId="{DCFB517E-4BE2-49E8-8343-BB55AA6F203F}" destId="{508E6AFE-E384-45CF-ABD9-F56694422C98}" srcOrd="1" destOrd="0" presId="urn:microsoft.com/office/officeart/2018/2/layout/IconLabelList"/>
    <dgm:cxn modelId="{48097CAA-865B-430A-86C1-7E997EFC9D2B}" type="presParOf" srcId="{DCFB517E-4BE2-49E8-8343-BB55AA6F203F}" destId="{872D67F2-427A-4B61-B74E-135A84A65E01}" srcOrd="2" destOrd="0" presId="urn:microsoft.com/office/officeart/2018/2/layout/IconLabelList"/>
    <dgm:cxn modelId="{72F179D8-62C0-4E29-9F66-8B706EA73E18}" type="presParOf" srcId="{370193A7-A863-4395-AE74-8A9019151CD8}" destId="{BBB6247C-F3E2-4D26-B540-846E6A5D64F1}" srcOrd="1" destOrd="0" presId="urn:microsoft.com/office/officeart/2018/2/layout/IconLabelList"/>
    <dgm:cxn modelId="{A6742433-306C-48D7-9335-CF2A50878092}" type="presParOf" srcId="{370193A7-A863-4395-AE74-8A9019151CD8}" destId="{BF43D011-829F-4D99-B08B-8808ECF5AB3E}" srcOrd="2" destOrd="0" presId="urn:microsoft.com/office/officeart/2018/2/layout/IconLabelList"/>
    <dgm:cxn modelId="{B25EFDDD-3CE8-47D6-87C9-A64F4C91D5C0}" type="presParOf" srcId="{BF43D011-829F-4D99-B08B-8808ECF5AB3E}" destId="{9F2A9A82-1735-4276-909E-D29B2F402508}" srcOrd="0" destOrd="0" presId="urn:microsoft.com/office/officeart/2018/2/layout/IconLabelList"/>
    <dgm:cxn modelId="{C766C15A-BA46-457E-821B-3896E1B7D5CF}" type="presParOf" srcId="{BF43D011-829F-4D99-B08B-8808ECF5AB3E}" destId="{45217E0F-6813-4EAA-9052-656BC61317D3}" srcOrd="1" destOrd="0" presId="urn:microsoft.com/office/officeart/2018/2/layout/IconLabelList"/>
    <dgm:cxn modelId="{0D6E3FC0-1D6B-4664-B9C8-79BC6258A1E5}" type="presParOf" srcId="{BF43D011-829F-4D99-B08B-8808ECF5AB3E}" destId="{398C3C67-3003-4E6C-B75C-8178B664E2CE}" srcOrd="2" destOrd="0" presId="urn:microsoft.com/office/officeart/2018/2/layout/IconLabelList"/>
    <dgm:cxn modelId="{64E1E40D-4A26-4998-9557-A6CFD421713F}" type="presParOf" srcId="{370193A7-A863-4395-AE74-8A9019151CD8}" destId="{E19C0620-6EE2-4CE6-BFA4-D6785B327AC3}" srcOrd="3" destOrd="0" presId="urn:microsoft.com/office/officeart/2018/2/layout/IconLabelList"/>
    <dgm:cxn modelId="{FD833601-2C48-4297-B278-03FEB6CE2737}" type="presParOf" srcId="{370193A7-A863-4395-AE74-8A9019151CD8}" destId="{3DB32F89-87FA-4F2A-BC44-8B2D9EFE7D7A}" srcOrd="4" destOrd="0" presId="urn:microsoft.com/office/officeart/2018/2/layout/IconLabelList"/>
    <dgm:cxn modelId="{D0773442-2F34-42C8-A9DF-DC8A49C9B277}" type="presParOf" srcId="{3DB32F89-87FA-4F2A-BC44-8B2D9EFE7D7A}" destId="{D4906674-7347-49E9-A3E6-CDAD19578953}" srcOrd="0" destOrd="0" presId="urn:microsoft.com/office/officeart/2018/2/layout/IconLabelList"/>
    <dgm:cxn modelId="{D3754D2E-0F23-48A9-92F2-AA168C9C0F1A}" type="presParOf" srcId="{3DB32F89-87FA-4F2A-BC44-8B2D9EFE7D7A}" destId="{5483FC2B-DF86-4839-9728-4AF89EAC4299}" srcOrd="1" destOrd="0" presId="urn:microsoft.com/office/officeart/2018/2/layout/IconLabelList"/>
    <dgm:cxn modelId="{A3EACB0A-8972-495F-B326-DA5A983CD6EA}" type="presParOf" srcId="{3DB32F89-87FA-4F2A-BC44-8B2D9EFE7D7A}" destId="{E875D797-B566-4375-8911-F0BDA1529F6E}"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85B9D-0AA5-4B34-9FC5-123E0B918CA4}">
      <dsp:nvSpPr>
        <dsp:cNvPr id="0" name=""/>
        <dsp:cNvSpPr/>
      </dsp:nvSpPr>
      <dsp:spPr>
        <a:xfrm>
          <a:off x="712350" y="302993"/>
          <a:ext cx="881887" cy="88188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872D67F2-427A-4B61-B74E-135A84A65E01}">
      <dsp:nvSpPr>
        <dsp:cNvPr id="0" name=""/>
        <dsp:cNvSpPr/>
      </dsp:nvSpPr>
      <dsp:spPr>
        <a:xfrm>
          <a:off x="173418" y="1490598"/>
          <a:ext cx="1959750" cy="3174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a:lnSpc>
              <a:spcPct val="100000"/>
            </a:lnSpc>
            <a:spcBef>
              <a:spcPct val="0"/>
            </a:spcBef>
            <a:spcAft>
              <a:spcPct val="35000"/>
            </a:spcAft>
            <a:buNone/>
          </a:pPr>
          <a:r>
            <a:rPr lang="it-IT" sz="1600" kern="1200" dirty="0">
              <a:latin typeface="Book Antiqua" panose="02040602050305030304" pitchFamily="18" charset="0"/>
            </a:rPr>
            <a:t>Il presente Invito sarà aperto fino alle ore 14:00 del 2 maggio 2024 (termine finale). </a:t>
          </a:r>
          <a:endParaRPr lang="en-US" sz="1600" kern="1200" dirty="0">
            <a:latin typeface="Book Antiqua" panose="02040602050305030304" pitchFamily="18" charset="0"/>
          </a:endParaRPr>
        </a:p>
      </dsp:txBody>
      <dsp:txXfrm>
        <a:off x="173418" y="1490598"/>
        <a:ext cx="1959750" cy="3174407"/>
      </dsp:txXfrm>
    </dsp:sp>
    <dsp:sp modelId="{9F2A9A82-1735-4276-909E-D29B2F402508}">
      <dsp:nvSpPr>
        <dsp:cNvPr id="0" name=""/>
        <dsp:cNvSpPr/>
      </dsp:nvSpPr>
      <dsp:spPr>
        <a:xfrm>
          <a:off x="3015056" y="305067"/>
          <a:ext cx="881887" cy="88188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398C3C67-3003-4E6C-B75C-8178B664E2CE}">
      <dsp:nvSpPr>
        <dsp:cNvPr id="0" name=""/>
        <dsp:cNvSpPr/>
      </dsp:nvSpPr>
      <dsp:spPr>
        <a:xfrm>
          <a:off x="2476125" y="1496819"/>
          <a:ext cx="1959750" cy="3166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a:lnSpc>
              <a:spcPct val="100000"/>
            </a:lnSpc>
            <a:spcBef>
              <a:spcPct val="0"/>
            </a:spcBef>
            <a:spcAft>
              <a:spcPct val="35000"/>
            </a:spcAft>
            <a:buNone/>
          </a:pPr>
          <a:r>
            <a:rPr lang="it-IT" sz="1600" kern="1200" dirty="0">
              <a:latin typeface="Book Antiqua" panose="02040602050305030304" pitchFamily="18" charset="0"/>
            </a:rPr>
            <a:t>Ai fini della verifica del rispetto del termine di presentazione della domanda, faranno fede la data e l’ora di ricezione della domanda stessa sul servizio di protocollo regionale. </a:t>
          </a:r>
          <a:endParaRPr lang="en-US" sz="1600" kern="1200" dirty="0">
            <a:latin typeface="Book Antiqua" panose="02040602050305030304" pitchFamily="18" charset="0"/>
          </a:endParaRPr>
        </a:p>
      </dsp:txBody>
      <dsp:txXfrm>
        <a:off x="2476125" y="1496819"/>
        <a:ext cx="1959750" cy="3166112"/>
      </dsp:txXfrm>
    </dsp:sp>
    <dsp:sp modelId="{D4906674-7347-49E9-A3E6-CDAD19578953}">
      <dsp:nvSpPr>
        <dsp:cNvPr id="0" name=""/>
        <dsp:cNvSpPr/>
      </dsp:nvSpPr>
      <dsp:spPr>
        <a:xfrm>
          <a:off x="5317762" y="305067"/>
          <a:ext cx="881887" cy="88188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E875D797-B566-4375-8911-F0BDA1529F6E}">
      <dsp:nvSpPr>
        <dsp:cNvPr id="0" name=""/>
        <dsp:cNvSpPr/>
      </dsp:nvSpPr>
      <dsp:spPr>
        <a:xfrm>
          <a:off x="4778831" y="1496819"/>
          <a:ext cx="1959750" cy="3166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666750">
            <a:lnSpc>
              <a:spcPct val="100000"/>
            </a:lnSpc>
            <a:spcBef>
              <a:spcPct val="0"/>
            </a:spcBef>
            <a:spcAft>
              <a:spcPct val="35000"/>
            </a:spcAft>
            <a:buNone/>
          </a:pPr>
          <a:r>
            <a:rPr lang="it-IT" sz="1500" i="0" kern="1200">
              <a:latin typeface="Book Antiqua" panose="02040602050305030304" pitchFamily="18" charset="0"/>
            </a:rPr>
            <a:t>Qualora le domande pervengano in ritardo a causa di problemi di malfunzionamento dei sistemi informatici dipendenti dal mittente non potranno comunque essere accolte.</a:t>
          </a:r>
          <a:endParaRPr lang="en-US" sz="1500" i="0" kern="1200">
            <a:latin typeface="Book Antiqua" panose="02040602050305030304" pitchFamily="18" charset="0"/>
          </a:endParaRPr>
        </a:p>
      </dsp:txBody>
      <dsp:txXfrm>
        <a:off x="4778831" y="1496819"/>
        <a:ext cx="1959750" cy="316611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E17D9E1D-41E3-415B-A7DE-D77105C3C700}" type="datetimeFigureOut">
              <a:rPr lang="it-IT" smtClean="0"/>
              <a:t>19/04/2024</a:t>
            </a:fld>
            <a:endParaRPr lang="it-IT"/>
          </a:p>
        </p:txBody>
      </p:sp>
      <p:sp>
        <p:nvSpPr>
          <p:cNvPr id="4" name="Segnaposto immagine diapositiva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DC20818A-DA7B-40DE-93C1-2BD62AB92C42}" type="slidenum">
              <a:rPr lang="it-IT" smtClean="0"/>
              <a:t>‹N›</a:t>
            </a:fld>
            <a:endParaRPr lang="it-IT"/>
          </a:p>
        </p:txBody>
      </p:sp>
    </p:spTree>
    <p:extLst>
      <p:ext uri="{BB962C8B-B14F-4D97-AF65-F5344CB8AC3E}">
        <p14:creationId xmlns:p14="http://schemas.microsoft.com/office/powerpoint/2010/main" val="795549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a:t>
            </a:fld>
            <a:endParaRPr lang="it-IT"/>
          </a:p>
        </p:txBody>
      </p:sp>
    </p:spTree>
    <p:extLst>
      <p:ext uri="{BB962C8B-B14F-4D97-AF65-F5344CB8AC3E}">
        <p14:creationId xmlns:p14="http://schemas.microsoft.com/office/powerpoint/2010/main" val="2543310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12</a:t>
            </a:fld>
            <a:endParaRPr lang="it-IT"/>
          </a:p>
        </p:txBody>
      </p:sp>
    </p:spTree>
    <p:extLst>
      <p:ext uri="{BB962C8B-B14F-4D97-AF65-F5344CB8AC3E}">
        <p14:creationId xmlns:p14="http://schemas.microsoft.com/office/powerpoint/2010/main" val="1044353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L’insegnamento musicale deve comprendere complessivamente lo studio di almeno 8 strumenti. (8 corsi di 8 strumenti differenti per anno per ciascun progetto)</a:t>
            </a:r>
          </a:p>
        </p:txBody>
      </p:sp>
      <p:sp>
        <p:nvSpPr>
          <p:cNvPr id="4" name="Segnaposto numero diapositiva 3"/>
          <p:cNvSpPr>
            <a:spLocks noGrp="1"/>
          </p:cNvSpPr>
          <p:nvPr>
            <p:ph type="sldNum" sz="quarter" idx="5"/>
          </p:nvPr>
        </p:nvSpPr>
        <p:spPr/>
        <p:txBody>
          <a:bodyPr/>
          <a:lstStyle/>
          <a:p>
            <a:fld id="{DC20818A-DA7B-40DE-93C1-2BD62AB92C42}" type="slidenum">
              <a:rPr lang="it-IT" smtClean="0"/>
              <a:t>13</a:t>
            </a:fld>
            <a:endParaRPr lang="it-IT"/>
          </a:p>
        </p:txBody>
      </p:sp>
    </p:spTree>
    <p:extLst>
      <p:ext uri="{BB962C8B-B14F-4D97-AF65-F5344CB8AC3E}">
        <p14:creationId xmlns:p14="http://schemas.microsoft.com/office/powerpoint/2010/main" val="3036088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14</a:t>
            </a:fld>
            <a:endParaRPr lang="it-IT"/>
          </a:p>
        </p:txBody>
      </p:sp>
    </p:spTree>
    <p:extLst>
      <p:ext uri="{BB962C8B-B14F-4D97-AF65-F5344CB8AC3E}">
        <p14:creationId xmlns:p14="http://schemas.microsoft.com/office/powerpoint/2010/main" val="2478362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15</a:t>
            </a:fld>
            <a:endParaRPr lang="it-IT"/>
          </a:p>
        </p:txBody>
      </p:sp>
    </p:spTree>
    <p:extLst>
      <p:ext uri="{BB962C8B-B14F-4D97-AF65-F5344CB8AC3E}">
        <p14:creationId xmlns:p14="http://schemas.microsoft.com/office/powerpoint/2010/main" val="2028532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16</a:t>
            </a:fld>
            <a:endParaRPr lang="it-IT"/>
          </a:p>
        </p:txBody>
      </p:sp>
    </p:spTree>
    <p:extLst>
      <p:ext uri="{BB962C8B-B14F-4D97-AF65-F5344CB8AC3E}">
        <p14:creationId xmlns:p14="http://schemas.microsoft.com/office/powerpoint/2010/main" val="2223281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16</a:t>
            </a:fld>
            <a:endParaRPr lang="it-IT"/>
          </a:p>
        </p:txBody>
      </p:sp>
    </p:spTree>
    <p:extLst>
      <p:ext uri="{BB962C8B-B14F-4D97-AF65-F5344CB8AC3E}">
        <p14:creationId xmlns:p14="http://schemas.microsoft.com/office/powerpoint/2010/main" val="356403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17</a:t>
            </a:fld>
            <a:endParaRPr lang="it-IT"/>
          </a:p>
        </p:txBody>
      </p:sp>
    </p:spTree>
    <p:extLst>
      <p:ext uri="{BB962C8B-B14F-4D97-AF65-F5344CB8AC3E}">
        <p14:creationId xmlns:p14="http://schemas.microsoft.com/office/powerpoint/2010/main" val="37074825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18</a:t>
            </a:fld>
            <a:endParaRPr lang="it-IT"/>
          </a:p>
        </p:txBody>
      </p:sp>
    </p:spTree>
    <p:extLst>
      <p:ext uri="{BB962C8B-B14F-4D97-AF65-F5344CB8AC3E}">
        <p14:creationId xmlns:p14="http://schemas.microsoft.com/office/powerpoint/2010/main" val="2793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latin typeface="Book Antiqua" panose="02040602050305030304" pitchFamily="18" charset="0"/>
              </a:rPr>
              <a:t>Per </a:t>
            </a:r>
            <a:r>
              <a:rPr lang="it-IT" b="1" dirty="0">
                <a:latin typeface="Book Antiqua" panose="02040602050305030304" pitchFamily="18" charset="0"/>
              </a:rPr>
              <a:t>entrate</a:t>
            </a:r>
            <a:r>
              <a:rPr lang="it-IT" dirty="0">
                <a:latin typeface="Book Antiqua" panose="02040602050305030304" pitchFamily="18" charset="0"/>
              </a:rPr>
              <a:t> si intendono tutti gli eventuali corrispettivi a carico dei partecipanti alle attività della proposta progettuale, sponsorizzazioni, altri contributi pubblici e privati, altri ricavi a qualsiasi titolo conseguiti in ragione della realizzazione del progetto percepite dall'associazione o dal Raggruppamento Temporaneo di Organismi, beneficiari del contributo regionale. </a:t>
            </a:r>
          </a:p>
          <a:p>
            <a:endParaRPr lang="it-IT" dirty="0"/>
          </a:p>
        </p:txBody>
      </p:sp>
      <p:sp>
        <p:nvSpPr>
          <p:cNvPr id="4" name="Segnaposto numero diapositiva 3"/>
          <p:cNvSpPr>
            <a:spLocks noGrp="1"/>
          </p:cNvSpPr>
          <p:nvPr>
            <p:ph type="sldNum" sz="quarter" idx="5"/>
          </p:nvPr>
        </p:nvSpPr>
        <p:spPr/>
        <p:txBody>
          <a:bodyPr/>
          <a:lstStyle/>
          <a:p>
            <a:fld id="{DC20818A-DA7B-40DE-93C1-2BD62AB92C42}" type="slidenum">
              <a:rPr lang="it-IT" smtClean="0"/>
              <a:t>19</a:t>
            </a:fld>
            <a:endParaRPr lang="it-IT"/>
          </a:p>
        </p:txBody>
      </p:sp>
    </p:spTree>
    <p:extLst>
      <p:ext uri="{BB962C8B-B14F-4D97-AF65-F5344CB8AC3E}">
        <p14:creationId xmlns:p14="http://schemas.microsoft.com/office/powerpoint/2010/main" val="920365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20</a:t>
            </a:fld>
            <a:endParaRPr lang="it-IT"/>
          </a:p>
        </p:txBody>
      </p:sp>
    </p:spTree>
    <p:extLst>
      <p:ext uri="{BB962C8B-B14F-4D97-AF65-F5344CB8AC3E}">
        <p14:creationId xmlns:p14="http://schemas.microsoft.com/office/powerpoint/2010/main" val="146209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4</a:t>
            </a:fld>
            <a:endParaRPr lang="it-IT"/>
          </a:p>
        </p:txBody>
      </p:sp>
    </p:spTree>
    <p:extLst>
      <p:ext uri="{BB962C8B-B14F-4D97-AF65-F5344CB8AC3E}">
        <p14:creationId xmlns:p14="http://schemas.microsoft.com/office/powerpoint/2010/main" val="9058857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21</a:t>
            </a:fld>
            <a:endParaRPr lang="it-IT"/>
          </a:p>
        </p:txBody>
      </p:sp>
    </p:spTree>
    <p:extLst>
      <p:ext uri="{BB962C8B-B14F-4D97-AF65-F5344CB8AC3E}">
        <p14:creationId xmlns:p14="http://schemas.microsoft.com/office/powerpoint/2010/main" val="13662435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22</a:t>
            </a:fld>
            <a:endParaRPr lang="it-IT"/>
          </a:p>
        </p:txBody>
      </p:sp>
    </p:spTree>
    <p:extLst>
      <p:ext uri="{BB962C8B-B14F-4D97-AF65-F5344CB8AC3E}">
        <p14:creationId xmlns:p14="http://schemas.microsoft.com/office/powerpoint/2010/main" val="1278450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23</a:t>
            </a:fld>
            <a:endParaRPr lang="it-IT"/>
          </a:p>
        </p:txBody>
      </p:sp>
    </p:spTree>
    <p:extLst>
      <p:ext uri="{BB962C8B-B14F-4D97-AF65-F5344CB8AC3E}">
        <p14:creationId xmlns:p14="http://schemas.microsoft.com/office/powerpoint/2010/main" val="1134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24</a:t>
            </a:fld>
            <a:endParaRPr lang="it-IT"/>
          </a:p>
        </p:txBody>
      </p:sp>
    </p:spTree>
    <p:extLst>
      <p:ext uri="{BB962C8B-B14F-4D97-AF65-F5344CB8AC3E}">
        <p14:creationId xmlns:p14="http://schemas.microsoft.com/office/powerpoint/2010/main" val="1373635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latin typeface="Book Antiqua" panose="02040602050305030304" pitchFamily="18" charset="0"/>
              </a:rPr>
              <a:t>In fase di rendicontazione sono inoltre ammesse variazioni nel numero e nella tipologia dei corsi di alfabetizzazione effettivamente svolti rispetto al programma triennale, così come nel programma annuale; tali variazioni possono dare luogo a compensazioni nel limite dell’ammontare complessivo dell’incentivo regionale quantificato con il provvedimento regionale di approvazione dei progetti. </a:t>
            </a:r>
          </a:p>
          <a:p>
            <a:endParaRPr lang="it-IT" dirty="0"/>
          </a:p>
        </p:txBody>
      </p:sp>
      <p:sp>
        <p:nvSpPr>
          <p:cNvPr id="4" name="Segnaposto numero diapositiva 3"/>
          <p:cNvSpPr>
            <a:spLocks noGrp="1"/>
          </p:cNvSpPr>
          <p:nvPr>
            <p:ph type="sldNum" sz="quarter" idx="5"/>
          </p:nvPr>
        </p:nvSpPr>
        <p:spPr/>
        <p:txBody>
          <a:bodyPr/>
          <a:lstStyle/>
          <a:p>
            <a:fld id="{DC20818A-DA7B-40DE-93C1-2BD62AB92C42}" type="slidenum">
              <a:rPr lang="it-IT" smtClean="0"/>
              <a:t>25</a:t>
            </a:fld>
            <a:endParaRPr lang="it-IT"/>
          </a:p>
        </p:txBody>
      </p:sp>
    </p:spTree>
    <p:extLst>
      <p:ext uri="{BB962C8B-B14F-4D97-AF65-F5344CB8AC3E}">
        <p14:creationId xmlns:p14="http://schemas.microsoft.com/office/powerpoint/2010/main" val="23504511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26</a:t>
            </a:fld>
            <a:endParaRPr lang="it-IT"/>
          </a:p>
        </p:txBody>
      </p:sp>
    </p:spTree>
    <p:extLst>
      <p:ext uri="{BB962C8B-B14F-4D97-AF65-F5344CB8AC3E}">
        <p14:creationId xmlns:p14="http://schemas.microsoft.com/office/powerpoint/2010/main" val="34026998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27</a:t>
            </a:fld>
            <a:endParaRPr lang="it-IT"/>
          </a:p>
        </p:txBody>
      </p:sp>
    </p:spTree>
    <p:extLst>
      <p:ext uri="{BB962C8B-B14F-4D97-AF65-F5344CB8AC3E}">
        <p14:creationId xmlns:p14="http://schemas.microsoft.com/office/powerpoint/2010/main" val="22024588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28</a:t>
            </a:fld>
            <a:endParaRPr lang="it-IT"/>
          </a:p>
        </p:txBody>
      </p:sp>
    </p:spTree>
    <p:extLst>
      <p:ext uri="{BB962C8B-B14F-4D97-AF65-F5344CB8AC3E}">
        <p14:creationId xmlns:p14="http://schemas.microsoft.com/office/powerpoint/2010/main" val="40680433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29</a:t>
            </a:fld>
            <a:endParaRPr lang="it-IT"/>
          </a:p>
        </p:txBody>
      </p:sp>
    </p:spTree>
    <p:extLst>
      <p:ext uri="{BB962C8B-B14F-4D97-AF65-F5344CB8AC3E}">
        <p14:creationId xmlns:p14="http://schemas.microsoft.com/office/powerpoint/2010/main" val="21177480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30</a:t>
            </a:fld>
            <a:endParaRPr lang="it-IT"/>
          </a:p>
        </p:txBody>
      </p:sp>
    </p:spTree>
    <p:extLst>
      <p:ext uri="{BB962C8B-B14F-4D97-AF65-F5344CB8AC3E}">
        <p14:creationId xmlns:p14="http://schemas.microsoft.com/office/powerpoint/2010/main" val="2194145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5</a:t>
            </a:fld>
            <a:endParaRPr lang="it-IT"/>
          </a:p>
        </p:txBody>
      </p:sp>
    </p:spTree>
    <p:extLst>
      <p:ext uri="{BB962C8B-B14F-4D97-AF65-F5344CB8AC3E}">
        <p14:creationId xmlns:p14="http://schemas.microsoft.com/office/powerpoint/2010/main" val="20535090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31</a:t>
            </a:fld>
            <a:endParaRPr lang="it-IT"/>
          </a:p>
        </p:txBody>
      </p:sp>
    </p:spTree>
    <p:extLst>
      <p:ext uri="{BB962C8B-B14F-4D97-AF65-F5344CB8AC3E}">
        <p14:creationId xmlns:p14="http://schemas.microsoft.com/office/powerpoint/2010/main" val="42711296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32</a:t>
            </a:fld>
            <a:endParaRPr lang="it-IT"/>
          </a:p>
        </p:txBody>
      </p:sp>
    </p:spTree>
    <p:extLst>
      <p:ext uri="{BB962C8B-B14F-4D97-AF65-F5344CB8AC3E}">
        <p14:creationId xmlns:p14="http://schemas.microsoft.com/office/powerpoint/2010/main" val="28348868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33</a:t>
            </a:fld>
            <a:endParaRPr lang="it-IT"/>
          </a:p>
        </p:txBody>
      </p:sp>
    </p:spTree>
    <p:extLst>
      <p:ext uri="{BB962C8B-B14F-4D97-AF65-F5344CB8AC3E}">
        <p14:creationId xmlns:p14="http://schemas.microsoft.com/office/powerpoint/2010/main" val="2122107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6</a:t>
            </a:fld>
            <a:endParaRPr lang="it-IT"/>
          </a:p>
        </p:txBody>
      </p:sp>
    </p:spTree>
    <p:extLst>
      <p:ext uri="{BB962C8B-B14F-4D97-AF65-F5344CB8AC3E}">
        <p14:creationId xmlns:p14="http://schemas.microsoft.com/office/powerpoint/2010/main" val="531952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7</a:t>
            </a:fld>
            <a:endParaRPr lang="it-IT"/>
          </a:p>
        </p:txBody>
      </p:sp>
    </p:spTree>
    <p:extLst>
      <p:ext uri="{BB962C8B-B14F-4D97-AF65-F5344CB8AC3E}">
        <p14:creationId xmlns:p14="http://schemas.microsoft.com/office/powerpoint/2010/main" val="2460370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8</a:t>
            </a:fld>
            <a:endParaRPr lang="it-IT"/>
          </a:p>
        </p:txBody>
      </p:sp>
    </p:spTree>
    <p:extLst>
      <p:ext uri="{BB962C8B-B14F-4D97-AF65-F5344CB8AC3E}">
        <p14:creationId xmlns:p14="http://schemas.microsoft.com/office/powerpoint/2010/main" val="1504754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9</a:t>
            </a:fld>
            <a:endParaRPr lang="it-IT"/>
          </a:p>
        </p:txBody>
      </p:sp>
    </p:spTree>
    <p:extLst>
      <p:ext uri="{BB962C8B-B14F-4D97-AF65-F5344CB8AC3E}">
        <p14:creationId xmlns:p14="http://schemas.microsoft.com/office/powerpoint/2010/main" val="4193858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10</a:t>
            </a:fld>
            <a:endParaRPr lang="it-IT"/>
          </a:p>
        </p:txBody>
      </p:sp>
    </p:spTree>
    <p:extLst>
      <p:ext uri="{BB962C8B-B14F-4D97-AF65-F5344CB8AC3E}">
        <p14:creationId xmlns:p14="http://schemas.microsoft.com/office/powerpoint/2010/main" val="2145210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DC20818A-DA7B-40DE-93C1-2BD62AB92C42}" type="slidenum">
              <a:rPr lang="it-IT" smtClean="0"/>
              <a:t>11</a:t>
            </a:fld>
            <a:endParaRPr lang="it-IT"/>
          </a:p>
        </p:txBody>
      </p:sp>
    </p:spTree>
    <p:extLst>
      <p:ext uri="{BB962C8B-B14F-4D97-AF65-F5344CB8AC3E}">
        <p14:creationId xmlns:p14="http://schemas.microsoft.com/office/powerpoint/2010/main" val="3559286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455153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B963599-6303-4B12-8538-4A7F5A5A33A3}" type="datetimeFigureOut">
              <a:rPr lang="it-IT" smtClean="0"/>
              <a:t>19/04/2024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543002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3462482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a:t>”</a:t>
            </a:r>
          </a:p>
        </p:txBody>
      </p:sp>
    </p:spTree>
    <p:extLst>
      <p:ext uri="{BB962C8B-B14F-4D97-AF65-F5344CB8AC3E}">
        <p14:creationId xmlns:p14="http://schemas.microsoft.com/office/powerpoint/2010/main" val="1974398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129461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3505396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4284135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1526348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12682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398547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814448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0B963599-6303-4B12-8538-4A7F5A5A33A3}" type="datetimeFigureOut">
              <a:rPr lang="it-IT" smtClean="0"/>
              <a:t>19/04/2024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3656043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0B963599-6303-4B12-8538-4A7F5A5A33A3}" type="datetimeFigureOut">
              <a:rPr lang="it-IT" smtClean="0"/>
              <a:t>19/04/2024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1670494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7" name="Date Placeholder 2"/>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1929113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16695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it-IT"/>
              <a:t>Fare clic per modificare lo stile del titolo dello schema</a:t>
            </a:r>
            <a:endParaRPr lang="en-US"/>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0B963599-6303-4B12-8538-4A7F5A5A33A3}" type="datetimeFigureOut">
              <a:rPr lang="it-IT" smtClean="0"/>
              <a:t>19/04/2024</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363164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B963599-6303-4B12-8538-4A7F5A5A33A3}" type="datetimeFigureOut">
              <a:rPr lang="it-IT" smtClean="0"/>
              <a:t>19/04/2024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5BD2FEE-E00F-42B4-93CE-200082A3A6AE}" type="slidenum">
              <a:rPr lang="it-IT" smtClean="0"/>
              <a:t>‹N›</a:t>
            </a:fld>
            <a:endParaRPr lang="it-IT"/>
          </a:p>
        </p:txBody>
      </p:sp>
    </p:spTree>
    <p:extLst>
      <p:ext uri="{BB962C8B-B14F-4D97-AF65-F5344CB8AC3E}">
        <p14:creationId xmlns:p14="http://schemas.microsoft.com/office/powerpoint/2010/main" val="2812722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B963599-6303-4B12-8538-4A7F5A5A33A3}" type="datetimeFigureOut">
              <a:rPr lang="it-IT" smtClean="0"/>
              <a:t>19/04/2024</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5BD2FEE-E00F-42B4-93CE-200082A3A6AE}" type="slidenum">
              <a:rPr lang="it-IT" smtClean="0"/>
              <a:t>‹N›</a:t>
            </a:fld>
            <a:endParaRPr lang="it-IT"/>
          </a:p>
        </p:txBody>
      </p:sp>
    </p:spTree>
    <p:extLst>
      <p:ext uri="{BB962C8B-B14F-4D97-AF65-F5344CB8AC3E}">
        <p14:creationId xmlns:p14="http://schemas.microsoft.com/office/powerpoint/2010/main" val="1404025494"/>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hyperlink" Target="https://musicommission.emiliaromagnacultura.it/tipologia-bando/bandi/" TargetMode="External"/></Relationships>
</file>

<file path=ppt/slides/_rels/slide2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jpg"/><Relationship Id="rId7" Type="http://schemas.openxmlformats.org/officeDocument/2006/relationships/diagramColors" Target="../diagrams/colors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image" Target="../media/image20.svg"/><Relationship Id="rId5" Type="http://schemas.openxmlformats.org/officeDocument/2006/relationships/diagramLayout" Target="../diagrams/layout1.xml"/><Relationship Id="rId10" Type="http://schemas.openxmlformats.org/officeDocument/2006/relationships/image" Target="../media/image19.png"/><Relationship Id="rId4" Type="http://schemas.openxmlformats.org/officeDocument/2006/relationships/diagramData" Target="../diagrams/data1.xml"/><Relationship Id="rId9" Type="http://schemas.openxmlformats.org/officeDocument/2006/relationships/hyperlink" Target="mailto:servcult@postacert.regione.emilia-romagna.it"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3.svg"/><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25.sv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27.svg"/><Relationship Id="rId4" Type="http://schemas.openxmlformats.org/officeDocument/2006/relationships/image" Target="../media/image26.png"/></Relationships>
</file>

<file path=ppt/slides/_rels/slide3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musicommission.emiliaromagnacultura.it/" TargetMode="External"/><Relationship Id="rId4" Type="http://schemas.openxmlformats.org/officeDocument/2006/relationships/hyperlink" Target="mailto:servcult@postacert.regione.emilia-romagna.i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schermata, luce, oscurità&#10;&#10;Descrizione generata automaticamente">
            <a:extLst>
              <a:ext uri="{FF2B5EF4-FFF2-40B4-BE49-F238E27FC236}">
                <a16:creationId xmlns:a16="http://schemas.microsoft.com/office/drawing/2014/main" id="{6F1EDBA3-0C45-2CC0-43C9-24DCEBBF5E48}"/>
              </a:ext>
            </a:extLst>
          </p:cNvPr>
          <p:cNvPicPr>
            <a:picLocks/>
          </p:cNvPicPr>
          <p:nvPr/>
        </p:nvPicPr>
        <p:blipFill>
          <a:blip r:embed="rId2">
            <a:alphaModFix amt="5000"/>
            <a:extLst>
              <a:ext uri="{28A0092B-C50C-407E-A947-70E740481C1C}">
                <a14:useLocalDpi xmlns:a14="http://schemas.microsoft.com/office/drawing/2010/main" val="0"/>
              </a:ext>
            </a:extLst>
          </a:blip>
          <a:stretch>
            <a:fillRect/>
          </a:stretch>
        </p:blipFill>
        <p:spPr>
          <a:xfrm>
            <a:off x="2400" y="-1200"/>
            <a:ext cx="12189600" cy="6858000"/>
          </a:xfrm>
          <a:prstGeom prst="rect">
            <a:avLst/>
          </a:prstGeom>
        </p:spPr>
      </p:pic>
      <p:sp>
        <p:nvSpPr>
          <p:cNvPr id="2" name="Titolo 1">
            <a:extLst>
              <a:ext uri="{FF2B5EF4-FFF2-40B4-BE49-F238E27FC236}">
                <a16:creationId xmlns:a16="http://schemas.microsoft.com/office/drawing/2014/main" id="{9D247AF7-04EF-F649-0DA0-5C25C21E7DF2}"/>
              </a:ext>
            </a:extLst>
          </p:cNvPr>
          <p:cNvSpPr>
            <a:spLocks noGrp="1"/>
          </p:cNvSpPr>
          <p:nvPr>
            <p:ph type="title"/>
          </p:nvPr>
        </p:nvSpPr>
        <p:spPr>
          <a:xfrm>
            <a:off x="1027523" y="1177800"/>
            <a:ext cx="9860436" cy="4500000"/>
          </a:xfrm>
        </p:spPr>
        <p:txBody>
          <a:bodyPr/>
          <a:lstStyle/>
          <a:p>
            <a:r>
              <a:rPr lang="it-IT" sz="4000" dirty="0">
                <a:latin typeface="Book Antiqua" panose="02040602050305030304" pitchFamily="18" charset="0"/>
              </a:rPr>
              <a:t>Invito alla presentazione di progetti </a:t>
            </a:r>
            <a:br>
              <a:rPr lang="it-IT" sz="4000" dirty="0">
                <a:latin typeface="Book Antiqua" panose="02040602050305030304" pitchFamily="18" charset="0"/>
              </a:rPr>
            </a:br>
            <a:r>
              <a:rPr lang="it-IT" sz="4000" dirty="0">
                <a:latin typeface="Book Antiqua" panose="02040602050305030304" pitchFamily="18" charset="0"/>
              </a:rPr>
              <a:t>per la qualificazione dell'alfabetizzazione musicale </a:t>
            </a:r>
            <a:br>
              <a:rPr lang="it-IT" sz="4000" dirty="0">
                <a:latin typeface="Book Antiqua" panose="02040602050305030304" pitchFamily="18" charset="0"/>
              </a:rPr>
            </a:br>
            <a:r>
              <a:rPr lang="it-IT" sz="4000" dirty="0">
                <a:latin typeface="Book Antiqua" panose="02040602050305030304" pitchFamily="18" charset="0"/>
              </a:rPr>
              <a:t>ai sensi dell’articolo 5 della L.R. 2/2018 </a:t>
            </a:r>
            <a:br>
              <a:rPr lang="it-IT" sz="4000" dirty="0">
                <a:latin typeface="Book Antiqua" panose="02040602050305030304" pitchFamily="18" charset="0"/>
              </a:rPr>
            </a:br>
            <a:r>
              <a:rPr lang="it-IT" sz="4000" dirty="0">
                <a:latin typeface="Book Antiqua" panose="02040602050305030304" pitchFamily="18" charset="0"/>
              </a:rPr>
              <a:t>per il triennio 2024-2026</a:t>
            </a:r>
            <a:endParaRPr lang="it-IT" sz="4000" dirty="0"/>
          </a:p>
        </p:txBody>
      </p:sp>
    </p:spTree>
    <p:extLst>
      <p:ext uri="{BB962C8B-B14F-4D97-AF65-F5344CB8AC3E}">
        <p14:creationId xmlns:p14="http://schemas.microsoft.com/office/powerpoint/2010/main" val="2623601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Immagine che contiene schermata, luce, oscurità&#10;&#10;Descrizione generata automaticamente">
            <a:extLst>
              <a:ext uri="{FF2B5EF4-FFF2-40B4-BE49-F238E27FC236}">
                <a16:creationId xmlns:a16="http://schemas.microsoft.com/office/drawing/2014/main" id="{AD1E65B1-5F5D-7F86-3221-7A48B5FC3067}"/>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2" name="Titolo 1">
            <a:extLst>
              <a:ext uri="{FF2B5EF4-FFF2-40B4-BE49-F238E27FC236}">
                <a16:creationId xmlns:a16="http://schemas.microsoft.com/office/drawing/2014/main" id="{0F6E634D-71CE-0A6C-6118-5B5D51241CC6}"/>
              </a:ext>
            </a:extLst>
          </p:cNvPr>
          <p:cNvSpPr>
            <a:spLocks noGrp="1"/>
          </p:cNvSpPr>
          <p:nvPr>
            <p:ph type="title"/>
          </p:nvPr>
        </p:nvSpPr>
        <p:spPr>
          <a:xfrm>
            <a:off x="1407600" y="453141"/>
            <a:ext cx="9072000" cy="1080000"/>
          </a:xfrm>
        </p:spPr>
        <p:txBody>
          <a:bodyPr/>
          <a:lstStyle/>
          <a:p>
            <a:pPr algn="just"/>
            <a:r>
              <a:rPr lang="it-IT" sz="2800" dirty="0">
                <a:latin typeface="Book Antiqua" panose="02040602050305030304" pitchFamily="18" charset="0"/>
              </a:rPr>
              <a:t>Progetti ammissibili: incentivi per lo svolgimento di corsi di alfabetizzazione delle formazioni bandistiche</a:t>
            </a:r>
            <a:endParaRPr lang="it-IT" sz="1800" dirty="0"/>
          </a:p>
        </p:txBody>
      </p:sp>
      <p:sp>
        <p:nvSpPr>
          <p:cNvPr id="10" name="CasellaDiTesto 9">
            <a:extLst>
              <a:ext uri="{FF2B5EF4-FFF2-40B4-BE49-F238E27FC236}">
                <a16:creationId xmlns:a16="http://schemas.microsoft.com/office/drawing/2014/main" id="{7824C968-EAEF-AEA4-6CB2-63D613E9B497}"/>
              </a:ext>
            </a:extLst>
          </p:cNvPr>
          <p:cNvSpPr txBox="1"/>
          <p:nvPr/>
        </p:nvSpPr>
        <p:spPr>
          <a:xfrm>
            <a:off x="3342546" y="2998414"/>
            <a:ext cx="5504508" cy="2462213"/>
          </a:xfrm>
          <a:prstGeom prst="rect">
            <a:avLst/>
          </a:prstGeom>
          <a:noFill/>
        </p:spPr>
        <p:txBody>
          <a:bodyPr wrap="square" rtlCol="0">
            <a:spAutoFit/>
          </a:bodyPr>
          <a:lstStyle/>
          <a:p>
            <a:pPr algn="just"/>
            <a:r>
              <a:rPr lang="it-IT" sz="2200" b="1" kern="50" dirty="0">
                <a:effectLst/>
                <a:latin typeface="Book Antiqua" panose="02040602050305030304" pitchFamily="18" charset="0"/>
                <a:ea typeface="SimSun" panose="02010600030101010101" pitchFamily="2" charset="-122"/>
              </a:rPr>
              <a:t>Per i progetti di alfabetizzazione delle formazioni bandistiche </a:t>
            </a:r>
            <a:r>
              <a:rPr lang="it-IT" sz="2200" b="1" kern="50" dirty="0">
                <a:solidFill>
                  <a:srgbClr val="ACD433"/>
                </a:solidFill>
                <a:effectLst/>
                <a:latin typeface="Book Antiqua" panose="02040602050305030304" pitchFamily="18" charset="0"/>
                <a:ea typeface="SimSun" panose="02010600030101010101" pitchFamily="2" charset="-122"/>
              </a:rPr>
              <a:t>l’incentivo</a:t>
            </a:r>
            <a:r>
              <a:rPr lang="it-IT" sz="2200" b="1" kern="50" dirty="0">
                <a:effectLst/>
                <a:latin typeface="Book Antiqua" panose="02040602050305030304" pitchFamily="18" charset="0"/>
                <a:ea typeface="SimSun" panose="02010600030101010101" pitchFamily="2" charset="-122"/>
              </a:rPr>
              <a:t> </a:t>
            </a:r>
            <a:r>
              <a:rPr lang="it-IT" sz="2200" b="1" kern="50" dirty="0">
                <a:solidFill>
                  <a:srgbClr val="ACD433"/>
                </a:solidFill>
                <a:effectLst/>
                <a:latin typeface="Book Antiqua" panose="02040602050305030304" pitchFamily="18" charset="0"/>
                <a:ea typeface="SimSun" panose="02010600030101010101" pitchFamily="2" charset="-122"/>
              </a:rPr>
              <a:t>regionale non può superare i costi di docenza e i costi delle attività di gestione finalizzata allo svolgimento del progetto didattico,</a:t>
            </a:r>
            <a:r>
              <a:rPr lang="it-IT" sz="2200" b="1" kern="50" dirty="0">
                <a:effectLst/>
                <a:latin typeface="Book Antiqua" panose="02040602050305030304" pitchFamily="18" charset="0"/>
                <a:ea typeface="SimSun" panose="02010600030101010101" pitchFamily="2" charset="-122"/>
              </a:rPr>
              <a:t> per un ammontare non superiore al 30% dei costi di docenza.</a:t>
            </a:r>
            <a:endParaRPr lang="it-IT" sz="2200" b="1" dirty="0">
              <a:latin typeface="Book Antiqua" panose="02040602050305030304" pitchFamily="18" charset="0"/>
            </a:endParaRPr>
          </a:p>
        </p:txBody>
      </p:sp>
      <p:sp>
        <p:nvSpPr>
          <p:cNvPr id="11" name="Rettangolo 10">
            <a:extLst>
              <a:ext uri="{FF2B5EF4-FFF2-40B4-BE49-F238E27FC236}">
                <a16:creationId xmlns:a16="http://schemas.microsoft.com/office/drawing/2014/main" id="{6B952639-E553-1D05-D810-CC508A54C5CB}"/>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7" name="Elemento grafico 6" descr="Megafono1 contorno">
            <a:extLst>
              <a:ext uri="{FF2B5EF4-FFF2-40B4-BE49-F238E27FC236}">
                <a16:creationId xmlns:a16="http://schemas.microsoft.com/office/drawing/2014/main" id="{B1D9F75E-4B46-7D0C-96D9-69C1F0D8BF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07600" y="1665000"/>
            <a:ext cx="1764000" cy="1764000"/>
          </a:xfrm>
          <a:prstGeom prst="rect">
            <a:avLst/>
          </a:prstGeom>
        </p:spPr>
      </p:pic>
    </p:spTree>
    <p:extLst>
      <p:ext uri="{BB962C8B-B14F-4D97-AF65-F5344CB8AC3E}">
        <p14:creationId xmlns:p14="http://schemas.microsoft.com/office/powerpoint/2010/main" val="3651703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Immagine che contiene schermata, luce, oscurità&#10;&#10;Descrizione generata automaticamente">
            <a:extLst>
              <a:ext uri="{FF2B5EF4-FFF2-40B4-BE49-F238E27FC236}">
                <a16:creationId xmlns:a16="http://schemas.microsoft.com/office/drawing/2014/main" id="{9B58BA89-D817-BDF3-EF02-C41A2B89DA10}"/>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2" name="Titolo 1">
            <a:extLst>
              <a:ext uri="{FF2B5EF4-FFF2-40B4-BE49-F238E27FC236}">
                <a16:creationId xmlns:a16="http://schemas.microsoft.com/office/drawing/2014/main" id="{0F6E634D-71CE-0A6C-6118-5B5D51241CC6}"/>
              </a:ext>
            </a:extLst>
          </p:cNvPr>
          <p:cNvSpPr>
            <a:spLocks noGrp="1"/>
          </p:cNvSpPr>
          <p:nvPr>
            <p:ph type="title"/>
          </p:nvPr>
        </p:nvSpPr>
        <p:spPr>
          <a:xfrm>
            <a:off x="1407600" y="453141"/>
            <a:ext cx="9072000" cy="1080000"/>
          </a:xfrm>
        </p:spPr>
        <p:txBody>
          <a:bodyPr/>
          <a:lstStyle/>
          <a:p>
            <a:pPr algn="just"/>
            <a:r>
              <a:rPr lang="it-IT" sz="2800">
                <a:latin typeface="Book Antiqua" panose="02040602050305030304" pitchFamily="18" charset="0"/>
              </a:rPr>
              <a:t>Progetti ammissibili: incentivi per lo svolgimento di corsi di alfabetizzazione delle formazioni corali</a:t>
            </a:r>
            <a:endParaRPr lang="it-IT" sz="1800"/>
          </a:p>
        </p:txBody>
      </p:sp>
      <p:sp>
        <p:nvSpPr>
          <p:cNvPr id="10" name="CasellaDiTesto 9">
            <a:extLst>
              <a:ext uri="{FF2B5EF4-FFF2-40B4-BE49-F238E27FC236}">
                <a16:creationId xmlns:a16="http://schemas.microsoft.com/office/drawing/2014/main" id="{7824C968-EAEF-AEA4-6CB2-63D613E9B497}"/>
              </a:ext>
            </a:extLst>
          </p:cNvPr>
          <p:cNvSpPr txBox="1"/>
          <p:nvPr/>
        </p:nvSpPr>
        <p:spPr>
          <a:xfrm>
            <a:off x="1407600" y="1986282"/>
            <a:ext cx="9072000" cy="2462213"/>
          </a:xfrm>
          <a:prstGeom prst="rect">
            <a:avLst/>
          </a:prstGeom>
          <a:noFill/>
        </p:spPr>
        <p:txBody>
          <a:bodyPr wrap="square" rtlCol="0">
            <a:spAutoFit/>
          </a:bodyPr>
          <a:lstStyle/>
          <a:p>
            <a:pPr marL="342900" indent="-342900" algn="just">
              <a:buClr>
                <a:srgbClr val="ACD433"/>
              </a:buClr>
              <a:buFont typeface="Wingdings" panose="05000000000000000000" pitchFamily="2" charset="2"/>
              <a:buChar char="Ø"/>
            </a:pPr>
            <a:r>
              <a:rPr lang="it-IT" sz="2200" kern="50" dirty="0">
                <a:effectLst/>
                <a:latin typeface="Book Antiqua" panose="02040602050305030304" pitchFamily="18" charset="0"/>
                <a:ea typeface="SimSun" panose="02010600030101010101" pitchFamily="2" charset="-122"/>
              </a:rPr>
              <a:t>siano svolti da docenti con diploma di Conservatorio attinente alla tipologia del corso da realizzare;</a:t>
            </a:r>
            <a:endParaRPr lang="it-IT" sz="2200" kern="50" dirty="0">
              <a:latin typeface="Book Antiqua" panose="02040602050305030304" pitchFamily="18" charset="0"/>
              <a:ea typeface="SimSun" panose="02010600030101010101" pitchFamily="2" charset="-122"/>
            </a:endParaRPr>
          </a:p>
          <a:p>
            <a:pPr marL="342900" indent="-342900" algn="just">
              <a:buClr>
                <a:srgbClr val="ACD433"/>
              </a:buClr>
              <a:buFont typeface="Wingdings" panose="05000000000000000000" pitchFamily="2" charset="2"/>
              <a:buChar char="Ø"/>
            </a:pPr>
            <a:r>
              <a:rPr lang="it-IT" sz="2200" kern="50" dirty="0">
                <a:effectLst/>
                <a:latin typeface="Book Antiqua" panose="02040602050305030304" pitchFamily="18" charset="0"/>
                <a:ea typeface="SimSun" panose="02010600030101010101" pitchFamily="2" charset="-122"/>
              </a:rPr>
              <a:t>abbiano una durata non inferiore a 10 incontri per anno solare;</a:t>
            </a:r>
          </a:p>
          <a:p>
            <a:pPr marL="342900" indent="-342900" algn="just">
              <a:buClr>
                <a:srgbClr val="ACD433"/>
              </a:buClr>
              <a:buFont typeface="Wingdings" panose="05000000000000000000" pitchFamily="2" charset="2"/>
              <a:buChar char="Ø"/>
            </a:pPr>
            <a:r>
              <a:rPr lang="it-IT" sz="2200" kern="50" dirty="0">
                <a:latin typeface="Book Antiqua" panose="02040602050305030304" pitchFamily="18" charset="0"/>
                <a:ea typeface="SimSun" panose="02010600030101010101" pitchFamily="2" charset="-122"/>
              </a:rPr>
              <a:t>prevedano</a:t>
            </a:r>
            <a:r>
              <a:rPr lang="it-IT" sz="2200" kern="50" dirty="0">
                <a:effectLst/>
                <a:latin typeface="Book Antiqua" panose="02040602050305030304" pitchFamily="18" charset="0"/>
                <a:ea typeface="SimSun" panose="02010600030101010101" pitchFamily="2" charset="-122"/>
              </a:rPr>
              <a:t> un minimo di 20 partecipanti.</a:t>
            </a:r>
          </a:p>
          <a:p>
            <a:pPr marL="342900" indent="-342900" algn="just">
              <a:buFontTx/>
              <a:buChar char="-"/>
            </a:pPr>
            <a:endParaRPr lang="it-IT" sz="2200" kern="50" dirty="0">
              <a:effectLst/>
              <a:latin typeface="Book Antiqua" panose="02040602050305030304" pitchFamily="18" charset="0"/>
              <a:ea typeface="SimSun" panose="02010600030101010101" pitchFamily="2" charset="-122"/>
            </a:endParaRPr>
          </a:p>
          <a:p>
            <a:pPr algn="just"/>
            <a:r>
              <a:rPr lang="it-IT" sz="2200" kern="50" dirty="0">
                <a:effectLst/>
                <a:latin typeface="Book Antiqua" panose="02040602050305030304" pitchFamily="18" charset="0"/>
                <a:ea typeface="SimSun" panose="02010600030101010101" pitchFamily="2" charset="-122"/>
              </a:rPr>
              <a:t>Gli incentivi regionali potranno avere un importo massimo di euro 2.500,00 per ciascun corso.</a:t>
            </a:r>
            <a:endParaRPr lang="it-IT" sz="2200" dirty="0">
              <a:latin typeface="Book Antiqua" panose="02040602050305030304" pitchFamily="18" charset="0"/>
            </a:endParaRPr>
          </a:p>
        </p:txBody>
      </p:sp>
      <p:sp>
        <p:nvSpPr>
          <p:cNvPr id="11" name="Rettangolo 10">
            <a:extLst>
              <a:ext uri="{FF2B5EF4-FFF2-40B4-BE49-F238E27FC236}">
                <a16:creationId xmlns:a16="http://schemas.microsoft.com/office/drawing/2014/main" id="{6B952639-E553-1D05-D810-CC508A54C5CB}"/>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128810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schermata, luce, oscurità&#10;&#10;Descrizione generata automaticamente">
            <a:extLst>
              <a:ext uri="{FF2B5EF4-FFF2-40B4-BE49-F238E27FC236}">
                <a16:creationId xmlns:a16="http://schemas.microsoft.com/office/drawing/2014/main" id="{B9D69244-2DD4-67A5-5C56-681FE264D34C}"/>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2" name="Titolo 1">
            <a:extLst>
              <a:ext uri="{FF2B5EF4-FFF2-40B4-BE49-F238E27FC236}">
                <a16:creationId xmlns:a16="http://schemas.microsoft.com/office/drawing/2014/main" id="{0F6E634D-71CE-0A6C-6118-5B5D51241CC6}"/>
              </a:ext>
            </a:extLst>
          </p:cNvPr>
          <p:cNvSpPr>
            <a:spLocks noGrp="1"/>
          </p:cNvSpPr>
          <p:nvPr>
            <p:ph type="title"/>
          </p:nvPr>
        </p:nvSpPr>
        <p:spPr>
          <a:xfrm>
            <a:off x="1407600" y="453141"/>
            <a:ext cx="9072000" cy="1080000"/>
          </a:xfrm>
        </p:spPr>
        <p:txBody>
          <a:bodyPr/>
          <a:lstStyle/>
          <a:p>
            <a:pPr algn="just"/>
            <a:r>
              <a:rPr lang="it-IT" sz="2800">
                <a:latin typeface="Book Antiqua" panose="02040602050305030304" pitchFamily="18" charset="0"/>
              </a:rPr>
              <a:t>Progetti ammissibili: incentivi per lo svolgimento di corsi di alfabetizzazione delle scuole di musica</a:t>
            </a:r>
            <a:endParaRPr lang="it-IT" sz="1800"/>
          </a:p>
        </p:txBody>
      </p:sp>
      <p:graphicFrame>
        <p:nvGraphicFramePr>
          <p:cNvPr id="3" name="Segnaposto contenuto 2">
            <a:extLst>
              <a:ext uri="{FF2B5EF4-FFF2-40B4-BE49-F238E27FC236}">
                <a16:creationId xmlns:a16="http://schemas.microsoft.com/office/drawing/2014/main" id="{A6EF78D6-7974-F9C5-2D77-09D3BAA29D07}"/>
              </a:ext>
            </a:extLst>
          </p:cNvPr>
          <p:cNvGraphicFramePr>
            <a:graphicFrameLocks noGrp="1"/>
          </p:cNvGraphicFramePr>
          <p:nvPr>
            <p:ph idx="1"/>
            <p:extLst>
              <p:ext uri="{D42A27DB-BD31-4B8C-83A1-F6EECF244321}">
                <p14:modId xmlns:p14="http://schemas.microsoft.com/office/powerpoint/2010/main" val="855324506"/>
              </p:ext>
            </p:extLst>
          </p:nvPr>
        </p:nvGraphicFramePr>
        <p:xfrm>
          <a:off x="2721000" y="3191881"/>
          <a:ext cx="6750000" cy="2450313"/>
        </p:xfrm>
        <a:graphic>
          <a:graphicData uri="http://schemas.openxmlformats.org/drawingml/2006/table">
            <a:tbl>
              <a:tblPr firstRow="1" bandRow="1">
                <a:tableStyleId>{5C22544A-7EE6-4342-B048-85BDC9FD1C3A}</a:tableStyleId>
              </a:tblPr>
              <a:tblGrid>
                <a:gridCol w="2250000">
                  <a:extLst>
                    <a:ext uri="{9D8B030D-6E8A-4147-A177-3AD203B41FA5}">
                      <a16:colId xmlns:a16="http://schemas.microsoft.com/office/drawing/2014/main" val="4160774343"/>
                    </a:ext>
                  </a:extLst>
                </a:gridCol>
                <a:gridCol w="2250000">
                  <a:extLst>
                    <a:ext uri="{9D8B030D-6E8A-4147-A177-3AD203B41FA5}">
                      <a16:colId xmlns:a16="http://schemas.microsoft.com/office/drawing/2014/main" val="2512144542"/>
                    </a:ext>
                  </a:extLst>
                </a:gridCol>
                <a:gridCol w="2250000">
                  <a:extLst>
                    <a:ext uri="{9D8B030D-6E8A-4147-A177-3AD203B41FA5}">
                      <a16:colId xmlns:a16="http://schemas.microsoft.com/office/drawing/2014/main" val="2438952671"/>
                    </a:ext>
                  </a:extLst>
                </a:gridCol>
              </a:tblGrid>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TIPOLOGIA</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ALLIEVI*</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INCENTIVO MASSIMO PER CORSO PREVISTO IN EURO</a:t>
                      </a:r>
                    </a:p>
                  </a:txBody>
                  <a:tcPr marL="6350" marR="6350" marT="0" marB="0" anchor="ctr"/>
                </a:tc>
                <a:extLst>
                  <a:ext uri="{0D108BD9-81ED-4DB2-BD59-A6C34878D82A}">
                    <a16:rowId xmlns:a16="http://schemas.microsoft.com/office/drawing/2014/main" val="4044403248"/>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A</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Fino a 50</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1.000,00</a:t>
                      </a:r>
                    </a:p>
                  </a:txBody>
                  <a:tcPr marL="6350" marR="6350" marT="0" marB="0" anchor="ctr"/>
                </a:tc>
                <a:extLst>
                  <a:ext uri="{0D108BD9-81ED-4DB2-BD59-A6C34878D82A}">
                    <a16:rowId xmlns:a16="http://schemas.microsoft.com/office/drawing/2014/main" val="434298472"/>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B</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Da 51 a 100</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2.000,00</a:t>
                      </a:r>
                    </a:p>
                  </a:txBody>
                  <a:tcPr marL="6350" marR="6350" marT="0" marB="0" anchor="ctr"/>
                </a:tc>
                <a:extLst>
                  <a:ext uri="{0D108BD9-81ED-4DB2-BD59-A6C34878D82A}">
                    <a16:rowId xmlns:a16="http://schemas.microsoft.com/office/drawing/2014/main" val="1854133922"/>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C</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Da 101 a 200</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3.000,00</a:t>
                      </a:r>
                    </a:p>
                  </a:txBody>
                  <a:tcPr marL="6350" marR="6350" marT="0" marB="0" anchor="ctr"/>
                </a:tc>
                <a:extLst>
                  <a:ext uri="{0D108BD9-81ED-4DB2-BD59-A6C34878D82A}">
                    <a16:rowId xmlns:a16="http://schemas.microsoft.com/office/drawing/2014/main" val="3774627621"/>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D</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Oltre 200</a:t>
                      </a:r>
                    </a:p>
                  </a:txBody>
                  <a:tcPr marL="6350" marR="6350" marT="0" marB="0" anchor="ctr"/>
                </a:tc>
                <a:tc>
                  <a:txBody>
                    <a:bodyPr/>
                    <a:lstStyle/>
                    <a:p>
                      <a:pPr marL="0" algn="ctr" defTabSz="457200" rtl="0" eaLnBrk="1" latinLnBrk="0" hangingPunct="1">
                        <a:lnSpc>
                          <a:spcPct val="115000"/>
                        </a:lnSpc>
                        <a:spcAft>
                          <a:spcPts val="1000"/>
                        </a:spcAft>
                      </a:pPr>
                      <a:r>
                        <a:rPr lang="it-IT" sz="1400" kern="50">
                          <a:solidFill>
                            <a:schemeClr val="dk1"/>
                          </a:solidFill>
                          <a:effectLst/>
                          <a:latin typeface="Book Antiqua" panose="02040602050305030304" pitchFamily="18" charset="0"/>
                          <a:ea typeface="SimSun" panose="02010600030101010101" pitchFamily="2" charset="-122"/>
                          <a:cs typeface="+mn-cs"/>
                        </a:rPr>
                        <a:t>4.000,00</a:t>
                      </a:r>
                    </a:p>
                  </a:txBody>
                  <a:tcPr marL="6350" marR="6350" marT="0" marB="0" anchor="ctr"/>
                </a:tc>
                <a:extLst>
                  <a:ext uri="{0D108BD9-81ED-4DB2-BD59-A6C34878D82A}">
                    <a16:rowId xmlns:a16="http://schemas.microsoft.com/office/drawing/2014/main" val="1934790263"/>
                  </a:ext>
                </a:extLst>
              </a:tr>
            </a:tbl>
          </a:graphicData>
        </a:graphic>
      </p:graphicFrame>
      <p:sp>
        <p:nvSpPr>
          <p:cNvPr id="10" name="CasellaDiTesto 9">
            <a:extLst>
              <a:ext uri="{FF2B5EF4-FFF2-40B4-BE49-F238E27FC236}">
                <a16:creationId xmlns:a16="http://schemas.microsoft.com/office/drawing/2014/main" id="{7824C968-EAEF-AEA4-6CB2-63D613E9B497}"/>
              </a:ext>
            </a:extLst>
          </p:cNvPr>
          <p:cNvSpPr txBox="1"/>
          <p:nvPr/>
        </p:nvSpPr>
        <p:spPr>
          <a:xfrm>
            <a:off x="1476690" y="1695449"/>
            <a:ext cx="9072000" cy="1323439"/>
          </a:xfrm>
          <a:prstGeom prst="rect">
            <a:avLst/>
          </a:prstGeom>
          <a:noFill/>
        </p:spPr>
        <p:txBody>
          <a:bodyPr wrap="square" rtlCol="0">
            <a:spAutoFit/>
          </a:bodyPr>
          <a:lstStyle/>
          <a:p>
            <a:pPr algn="just"/>
            <a:r>
              <a:rPr lang="it-IT" sz="2000" kern="50">
                <a:effectLst/>
                <a:latin typeface="Book Antiqua" panose="02040602050305030304" pitchFamily="18" charset="0"/>
                <a:ea typeface="SimSun" panose="02010600030101010101" pitchFamily="2" charset="-122"/>
              </a:rPr>
              <a:t>I progetti che prevedono incentivi per corsi di alfabetizzazione delle scuole di musica, iscritte nell’elenco regionale di cui all’articolo 4 della L.R. 2/2018, devono assicurare che tali corsi abbiano una durata non inferiore a 8 mesi all’anno solare.</a:t>
            </a:r>
            <a:endParaRPr lang="it-IT" sz="2000">
              <a:latin typeface="Book Antiqua" panose="02040602050305030304" pitchFamily="18" charset="0"/>
            </a:endParaRPr>
          </a:p>
        </p:txBody>
      </p:sp>
      <p:sp>
        <p:nvSpPr>
          <p:cNvPr id="11" name="Rettangolo 10">
            <a:extLst>
              <a:ext uri="{FF2B5EF4-FFF2-40B4-BE49-F238E27FC236}">
                <a16:creationId xmlns:a16="http://schemas.microsoft.com/office/drawing/2014/main" id="{6B952639-E553-1D05-D810-CC508A54C5CB}"/>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
        <p:nvSpPr>
          <p:cNvPr id="5" name="CasellaDiTesto 4">
            <a:extLst>
              <a:ext uri="{FF2B5EF4-FFF2-40B4-BE49-F238E27FC236}">
                <a16:creationId xmlns:a16="http://schemas.microsoft.com/office/drawing/2014/main" id="{1D9559F8-ADFF-943D-2509-A964463C47AD}"/>
              </a:ext>
            </a:extLst>
          </p:cNvPr>
          <p:cNvSpPr txBox="1"/>
          <p:nvPr/>
        </p:nvSpPr>
        <p:spPr>
          <a:xfrm>
            <a:off x="2721000" y="5807314"/>
            <a:ext cx="5832000" cy="360000"/>
          </a:xfrm>
          <a:prstGeom prst="rect">
            <a:avLst/>
          </a:prstGeom>
          <a:noFill/>
        </p:spPr>
        <p:txBody>
          <a:bodyPr wrap="square" rtlCol="0">
            <a:spAutoFit/>
          </a:bodyPr>
          <a:lstStyle/>
          <a:p>
            <a:r>
              <a:rPr lang="it-IT" sz="1400" i="1" kern="50">
                <a:effectLst/>
                <a:latin typeface="Book Antiqua" panose="02040602050305030304" pitchFamily="18" charset="0"/>
                <a:ea typeface="SimSun" panose="02010600030101010101" pitchFamily="2" charset="-122"/>
              </a:rPr>
              <a:t>*inteso come numero complessivo di iscritti univoci nell’anno solare</a:t>
            </a:r>
          </a:p>
          <a:p>
            <a:endParaRPr lang="it-IT" sz="1400"/>
          </a:p>
        </p:txBody>
      </p:sp>
    </p:spTree>
    <p:extLst>
      <p:ext uri="{BB962C8B-B14F-4D97-AF65-F5344CB8AC3E}">
        <p14:creationId xmlns:p14="http://schemas.microsoft.com/office/powerpoint/2010/main" val="2737422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1D94D080-5676-FC53-9F2C-53E4F1B34702}"/>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192000" cy="720000"/>
          </a:xfrm>
        </p:spPr>
        <p:txBody>
          <a:bodyPr/>
          <a:lstStyle/>
          <a:p>
            <a:pPr algn="just"/>
            <a:r>
              <a:rPr lang="it-IT" sz="2800" dirty="0">
                <a:latin typeface="Book Antiqua" panose="02040602050305030304" pitchFamily="18" charset="0"/>
              </a:rPr>
              <a:t>Ulteriori progetti di alfabetizzazione</a:t>
            </a:r>
            <a:br>
              <a:rPr lang="it-IT" sz="2400" dirty="0"/>
            </a:b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3960000"/>
          </a:xfrm>
        </p:spPr>
        <p:txBody>
          <a:bodyPr>
            <a:noAutofit/>
          </a:bodyPr>
          <a:lstStyle/>
          <a:p>
            <a:pPr marL="0" indent="0" algn="just">
              <a:buNone/>
            </a:pPr>
            <a:r>
              <a:rPr lang="it-IT" dirty="0">
                <a:latin typeface="Book Antiqua" panose="02040602050305030304" pitchFamily="18" charset="0"/>
              </a:rPr>
              <a:t>Sono inoltre ammissibili progetti:</a:t>
            </a:r>
          </a:p>
          <a:p>
            <a:pPr algn="just">
              <a:buFont typeface="Wingdings" panose="05000000000000000000" pitchFamily="2" charset="2"/>
              <a:buChar char="v"/>
            </a:pPr>
            <a:r>
              <a:rPr lang="it-IT" dirty="0">
                <a:latin typeface="Book Antiqua" panose="02040602050305030304" pitchFamily="18" charset="0"/>
              </a:rPr>
              <a:t>per iniziative di educazione all’ascolto con carattere di inclusività e intese a favorire il dialogo interculturale; </a:t>
            </a:r>
          </a:p>
          <a:p>
            <a:pPr algn="just">
              <a:buFont typeface="Wingdings" panose="05000000000000000000" pitchFamily="2" charset="2"/>
              <a:buChar char="v"/>
            </a:pPr>
            <a:r>
              <a:rPr lang="it-IT" dirty="0">
                <a:latin typeface="Book Antiqua" panose="02040602050305030304" pitchFamily="18" charset="0"/>
              </a:rPr>
              <a:t>per la promozione della musica d’insieme: rassegne, festival, meeting, concerti, concorsi, pubblicazioni periodiche, ecc. con carattere di inclusività e intese a favorire il dialogo interculturale;</a:t>
            </a:r>
          </a:p>
          <a:p>
            <a:pPr algn="just">
              <a:buFont typeface="Wingdings" panose="05000000000000000000" pitchFamily="2" charset="2"/>
              <a:buChar char="v"/>
            </a:pPr>
            <a:r>
              <a:rPr lang="it-IT" dirty="0">
                <a:latin typeface="Book Antiqua" panose="02040602050305030304" pitchFamily="18" charset="0"/>
              </a:rPr>
              <a:t>per l'organizzazione e/o la partecipazione delle orchestre, degli ensemble e delle formazioni dei giovani coinvolti nelle attività di formazione musicale di base ad esperienze performative quali festival, rassegne, incontri regionali, nazionali e internazionali in grado di assicurare approcci multidisciplinari e interculturali.</a:t>
            </a:r>
          </a:p>
          <a:p>
            <a:pPr marL="0" indent="0" algn="just">
              <a:buNone/>
            </a:pPr>
            <a:endParaRPr lang="it-IT" dirty="0">
              <a:latin typeface="Book Antiqua" panose="02040602050305030304" pitchFamily="18" charset="0"/>
            </a:endParaRPr>
          </a:p>
          <a:p>
            <a:pPr marL="0" indent="0" algn="just">
              <a:buNone/>
            </a:pPr>
            <a:endParaRPr lang="it-IT"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142077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E7A5BCAE-989A-CFCE-1923-6A76BC3ACC2D}"/>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9728"/>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2952000" cy="720000"/>
          </a:xfrm>
        </p:spPr>
        <p:txBody>
          <a:bodyPr/>
          <a:lstStyle/>
          <a:p>
            <a:pPr algn="just"/>
            <a:r>
              <a:rPr lang="it-IT" sz="2800">
                <a:latin typeface="Book Antiqua" panose="02040602050305030304" pitchFamily="18" charset="0"/>
              </a:rPr>
              <a:t>Azioni di sistema</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3600000"/>
          </a:xfrm>
        </p:spPr>
        <p:txBody>
          <a:bodyPr>
            <a:noAutofit/>
          </a:bodyPr>
          <a:lstStyle/>
          <a:p>
            <a:pPr marL="0" indent="0" algn="just">
              <a:buNone/>
            </a:pPr>
            <a:r>
              <a:rPr lang="it-IT" dirty="0">
                <a:latin typeface="Book Antiqua" panose="02040602050305030304" pitchFamily="18" charset="0"/>
              </a:rPr>
              <a:t>Sono ammissibili progetti di formazione e/o aggiornamento:</a:t>
            </a:r>
          </a:p>
          <a:p>
            <a:pPr algn="just">
              <a:buFont typeface="Wingdings" panose="05000000000000000000" pitchFamily="2" charset="2"/>
              <a:buChar char="v"/>
            </a:pPr>
            <a:r>
              <a:rPr lang="it-IT" dirty="0">
                <a:latin typeface="Book Antiqua" panose="02040602050305030304" pitchFamily="18" charset="0"/>
              </a:rPr>
              <a:t>degli insegnanti delle scuole di musica, dei cori e delle bande, mirati in particolare all'inclusione di alunni con disabilità o in condizioni di svantaggio e all'educazione all'ascolto;</a:t>
            </a:r>
          </a:p>
          <a:p>
            <a:pPr algn="just">
              <a:buFont typeface="Wingdings" panose="05000000000000000000" pitchFamily="2" charset="2"/>
              <a:buChar char="v"/>
            </a:pPr>
            <a:r>
              <a:rPr lang="it-IT" dirty="0">
                <a:latin typeface="Book Antiqua" panose="02040602050305030304" pitchFamily="18" charset="0"/>
              </a:rPr>
              <a:t>degli operatori di filiera coinvolti in particolare nell’ambito dell’educazione e della formazione musicale svolta da scuole di musica, cori e bande.</a:t>
            </a:r>
          </a:p>
          <a:p>
            <a:pPr marL="0" indent="0" algn="just">
              <a:buNone/>
            </a:pPr>
            <a:endParaRPr lang="it-IT" dirty="0">
              <a:latin typeface="Book Antiqua" panose="02040602050305030304" pitchFamily="18" charset="0"/>
            </a:endParaRPr>
          </a:p>
          <a:p>
            <a:pPr marL="0" indent="0" algn="just">
              <a:buNone/>
            </a:pPr>
            <a:r>
              <a:rPr lang="it-IT" dirty="0">
                <a:latin typeface="Book Antiqua" panose="02040602050305030304" pitchFamily="18" charset="0"/>
              </a:rPr>
              <a:t>La Regione, sempre al fine di qualificare l’alfabetizzazione musicale, concede inoltre contributi per la realizzazione di azioni di sistema costituite da </a:t>
            </a:r>
            <a:r>
              <a:rPr lang="it-IT" b="1" dirty="0">
                <a:solidFill>
                  <a:srgbClr val="ACD433"/>
                </a:solidFill>
                <a:latin typeface="Book Antiqua" panose="02040602050305030304" pitchFamily="18" charset="0"/>
              </a:rPr>
              <a:t>progetti relativi ad aspetti amministrativi/gestionali.</a:t>
            </a:r>
          </a:p>
          <a:p>
            <a:pPr marL="0" indent="0" algn="just">
              <a:buNone/>
            </a:pPr>
            <a:endParaRPr lang="it-IT" dirty="0">
              <a:latin typeface="Book Antiqua" panose="02040602050305030304" pitchFamily="18" charset="0"/>
            </a:endParaRPr>
          </a:p>
          <a:p>
            <a:pPr marL="0" indent="0" algn="just">
              <a:buNone/>
            </a:pPr>
            <a:endParaRPr lang="it-IT"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
        <p:nvSpPr>
          <p:cNvPr id="2" name="CasellaDiTesto 1">
            <a:extLst>
              <a:ext uri="{FF2B5EF4-FFF2-40B4-BE49-F238E27FC236}">
                <a16:creationId xmlns:a16="http://schemas.microsoft.com/office/drawing/2014/main" id="{26C0641A-7A99-1099-09FE-BD1D87319048}"/>
              </a:ext>
            </a:extLst>
          </p:cNvPr>
          <p:cNvSpPr txBox="1"/>
          <p:nvPr/>
        </p:nvSpPr>
        <p:spPr>
          <a:xfrm>
            <a:off x="1393639" y="5084721"/>
            <a:ext cx="9072000" cy="1015663"/>
          </a:xfrm>
          <a:prstGeom prst="rect">
            <a:avLst/>
          </a:prstGeom>
          <a:noFill/>
        </p:spPr>
        <p:txBody>
          <a:bodyPr wrap="square" rtlCol="0">
            <a:spAutoFit/>
          </a:bodyPr>
          <a:lstStyle/>
          <a:p>
            <a:pPr algn="just"/>
            <a:r>
              <a:rPr lang="it-IT" sz="2000" dirty="0">
                <a:latin typeface="Book Antiqua" panose="02040602050305030304" pitchFamily="18" charset="0"/>
              </a:rPr>
              <a:t>Ciascuna associazione o Raggruppamento può presentare una sola domanda per azioni di sistema per il triennio, il cui costo complessivo non sia inferiore ad euro 10.000 all’anno.</a:t>
            </a:r>
          </a:p>
        </p:txBody>
      </p:sp>
    </p:spTree>
    <p:extLst>
      <p:ext uri="{BB962C8B-B14F-4D97-AF65-F5344CB8AC3E}">
        <p14:creationId xmlns:p14="http://schemas.microsoft.com/office/powerpoint/2010/main" val="73891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B74938CE-83CA-09EC-9A27-F1AFE3594825}"/>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5112000" cy="720000"/>
          </a:xfrm>
        </p:spPr>
        <p:txBody>
          <a:bodyPr/>
          <a:lstStyle/>
          <a:p>
            <a:pPr algn="just"/>
            <a:r>
              <a:rPr lang="it-IT" sz="2800">
                <a:latin typeface="Book Antiqua" panose="02040602050305030304" pitchFamily="18" charset="0"/>
              </a:rPr>
              <a:t>Tipologia di spese ammissibili</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5040000"/>
          </a:xfrm>
        </p:spPr>
        <p:txBody>
          <a:bodyPr>
            <a:noAutofit/>
          </a:bodyPr>
          <a:lstStyle/>
          <a:p>
            <a:pPr marL="0" indent="0" algn="just">
              <a:buNone/>
            </a:pPr>
            <a:r>
              <a:rPr lang="it-IT">
                <a:latin typeface="Book Antiqua" panose="02040602050305030304" pitchFamily="18" charset="0"/>
              </a:rPr>
              <a:t>Il progetto deve contenere esclusivamente le seguenti tipologie di spesa ammesse al contributo:</a:t>
            </a:r>
          </a:p>
          <a:p>
            <a:pPr algn="just">
              <a:buFont typeface="Wingdings" panose="05000000000000000000" pitchFamily="2" charset="2"/>
              <a:buChar char="ü"/>
            </a:pPr>
            <a:r>
              <a:rPr lang="it-IT">
                <a:latin typeface="Book Antiqua" panose="02040602050305030304" pitchFamily="18" charset="0"/>
              </a:rPr>
              <a:t>retribuzione del personale dipendente e non dipendente (docente, tecnico, artistico, organizzativo-amministrativo) impiegato nella realizzazione del progetto;</a:t>
            </a:r>
          </a:p>
          <a:p>
            <a:pPr algn="just">
              <a:buFont typeface="Wingdings" panose="05000000000000000000" pitchFamily="2" charset="2"/>
              <a:buChar char="ü"/>
            </a:pPr>
            <a:r>
              <a:rPr lang="it-IT">
                <a:latin typeface="Book Antiqua" panose="02040602050305030304" pitchFamily="18" charset="0"/>
              </a:rPr>
              <a:t>servizi e prestazioni professionali di terzi (figure professionali coinvolte a livello formativo, artistico, tecnico e organizzativo);</a:t>
            </a:r>
          </a:p>
          <a:p>
            <a:pPr algn="just">
              <a:buFont typeface="Wingdings" panose="05000000000000000000" pitchFamily="2" charset="2"/>
              <a:buChar char="ü"/>
            </a:pPr>
            <a:r>
              <a:rPr lang="it-IT">
                <a:latin typeface="Book Antiqua" panose="02040602050305030304" pitchFamily="18" charset="0"/>
              </a:rPr>
              <a:t>noleggio di mezzi, strumenti e attrezzature necessari alla realizzazione del progetto;</a:t>
            </a:r>
          </a:p>
          <a:p>
            <a:pPr algn="just">
              <a:buFont typeface="Wingdings" panose="05000000000000000000" pitchFamily="2" charset="2"/>
              <a:buChar char="ü"/>
            </a:pPr>
            <a:r>
              <a:rPr lang="it-IT">
                <a:latin typeface="Book Antiqua" panose="02040602050305030304" pitchFamily="18" charset="0"/>
              </a:rPr>
              <a:t>acquisto di spartiti;</a:t>
            </a:r>
          </a:p>
          <a:p>
            <a:pPr algn="just">
              <a:buFont typeface="Wingdings" panose="05000000000000000000" pitchFamily="2" charset="2"/>
              <a:buChar char="ü"/>
            </a:pPr>
            <a:r>
              <a:rPr lang="it-IT">
                <a:latin typeface="Book Antiqua" panose="02040602050305030304" pitchFamily="18" charset="0"/>
              </a:rPr>
              <a:t>utenze e/o locazione di immobili/spazi destinati ad uso esclusivo del progetto; </a:t>
            </a:r>
          </a:p>
          <a:p>
            <a:pPr algn="just">
              <a:buFont typeface="Wingdings" panose="05000000000000000000" pitchFamily="2" charset="2"/>
              <a:buChar char="ü"/>
            </a:pPr>
            <a:r>
              <a:rPr lang="it-IT">
                <a:latin typeface="Book Antiqua" panose="02040602050305030304" pitchFamily="18" charset="0"/>
              </a:rPr>
              <a:t>acquisto di materiale di consumo e spazi pubblicitari (stampa, radio, tv) necessari alla realizzazione del progetto;</a:t>
            </a:r>
          </a:p>
          <a:p>
            <a:pPr marL="0" indent="0" algn="just">
              <a:buNone/>
            </a:pPr>
            <a:endParaRPr lang="it-IT">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4090219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D05BEB9B-1932-3541-EE6A-E0CB8F86AF3E}"/>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552000" cy="720000"/>
          </a:xfrm>
        </p:spPr>
        <p:txBody>
          <a:bodyPr/>
          <a:lstStyle/>
          <a:p>
            <a:pPr algn="just"/>
            <a:r>
              <a:rPr lang="it-IT" sz="2800">
                <a:latin typeface="Book Antiqua" panose="02040602050305030304" pitchFamily="18" charset="0"/>
              </a:rPr>
              <a:t>Tipologia di spese ammissibili (II parte)</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5040000"/>
          </a:xfrm>
        </p:spPr>
        <p:txBody>
          <a:bodyPr>
            <a:noAutofit/>
          </a:bodyPr>
          <a:lstStyle/>
          <a:p>
            <a:pPr algn="just">
              <a:buFont typeface="Wingdings" panose="05000000000000000000" pitchFamily="2" charset="2"/>
              <a:buChar char="ü"/>
            </a:pPr>
            <a:r>
              <a:rPr lang="it-IT">
                <a:latin typeface="Book Antiqua" panose="02040602050305030304" pitchFamily="18" charset="0"/>
              </a:rPr>
              <a:t>vitto, alloggio e viaggi finalizzati alla realizzazione del progetto;</a:t>
            </a:r>
          </a:p>
          <a:p>
            <a:pPr algn="just">
              <a:buFont typeface="Wingdings" panose="05000000000000000000" pitchFamily="2" charset="2"/>
              <a:buChar char="ü"/>
            </a:pPr>
            <a:r>
              <a:rPr lang="it-IT">
                <a:latin typeface="Book Antiqua" panose="02040602050305030304" pitchFamily="18" charset="0"/>
              </a:rPr>
              <a:t>adempimenti relativi al diritto d’autore connessi alla realizzazione del progetto;</a:t>
            </a:r>
          </a:p>
          <a:p>
            <a:pPr algn="just">
              <a:buFont typeface="Wingdings" panose="05000000000000000000" pitchFamily="2" charset="2"/>
              <a:buChar char="ü"/>
            </a:pPr>
            <a:r>
              <a:rPr lang="it-IT">
                <a:latin typeface="Book Antiqua" panose="02040602050305030304" pitchFamily="18" charset="0"/>
              </a:rPr>
              <a:t>costi generali tecnico-amministrativi e di gestione connessi all’utilizzo degli spazi/attrezzature proprie del soggetto attuatore destinati alla realizzazione del progetto (costi di amministrazione e organizzazione, cancelleria, consulenze amministrative/fiscali/legali e assicurazioni, spese bancarie, costi per controlli dichiarazioni sostitutive) nei limiti del 20% del costo totale delle azioni di progetto. Per quanto attiene ad affitti e utenze di spazi destinati all’amministrazione gestionale sono ammessi per quota parte pari al 10% annuo.</a:t>
            </a:r>
          </a:p>
          <a:p>
            <a:pPr marL="0" indent="0" algn="just">
              <a:buNone/>
            </a:pPr>
            <a:r>
              <a:rPr lang="it-IT">
                <a:latin typeface="Book Antiqua" panose="02040602050305030304" pitchFamily="18" charset="0"/>
              </a:rPr>
              <a:t>L’imposta sul valore aggiunto può costituire un costo ammissibile solo se è realmente e definitivamente sostenuta dall’impresa. L’IVA che può essere recuperata non può essere considerata ammissibile, anche se essa non sarà effettivamente recuperata.</a:t>
            </a:r>
          </a:p>
          <a:p>
            <a:pPr marL="0" indent="0" algn="just">
              <a:buNone/>
            </a:pPr>
            <a:endParaRPr lang="it-IT">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1477766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528EE215-4472-1DD5-AE73-5E28984064C1}"/>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192000" cy="720000"/>
          </a:xfrm>
        </p:spPr>
        <p:txBody>
          <a:bodyPr/>
          <a:lstStyle/>
          <a:p>
            <a:pPr algn="just"/>
            <a:r>
              <a:rPr lang="it-IT" sz="2800">
                <a:latin typeface="Book Antiqua" panose="02040602050305030304" pitchFamily="18" charset="0"/>
              </a:rPr>
              <a:t>Tipologia di spese NON ammissibili</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3960000"/>
          </a:xfrm>
        </p:spPr>
        <p:txBody>
          <a:bodyPr>
            <a:noAutofit/>
          </a:bodyPr>
          <a:lstStyle/>
          <a:p>
            <a:pPr algn="just">
              <a:buFont typeface="Wingdings" panose="05000000000000000000" pitchFamily="2" charset="2"/>
              <a:buChar char="ü"/>
            </a:pPr>
            <a:r>
              <a:rPr lang="it-IT">
                <a:latin typeface="Book Antiqua" panose="02040602050305030304" pitchFamily="18" charset="0"/>
              </a:rPr>
              <a:t>interessi debitori;</a:t>
            </a:r>
          </a:p>
          <a:p>
            <a:pPr algn="just">
              <a:buFont typeface="Wingdings" panose="05000000000000000000" pitchFamily="2" charset="2"/>
              <a:buChar char="ü"/>
            </a:pPr>
            <a:r>
              <a:rPr lang="it-IT">
                <a:latin typeface="Book Antiqua" panose="02040602050305030304" pitchFamily="18" charset="0"/>
              </a:rPr>
              <a:t>commissioni per operazioni finanziarie e altri oneri meramente finanziari;</a:t>
            </a:r>
          </a:p>
          <a:p>
            <a:pPr algn="just">
              <a:buFont typeface="Wingdings" panose="05000000000000000000" pitchFamily="2" charset="2"/>
              <a:buChar char="ü"/>
            </a:pPr>
            <a:r>
              <a:rPr lang="it-IT">
                <a:latin typeface="Book Antiqua" panose="02040602050305030304" pitchFamily="18" charset="0"/>
              </a:rPr>
              <a:t>rimborsi chilometrici per spese di docenza; </a:t>
            </a:r>
          </a:p>
          <a:p>
            <a:pPr algn="just">
              <a:buFont typeface="Wingdings" panose="05000000000000000000" pitchFamily="2" charset="2"/>
              <a:buChar char="ü"/>
            </a:pPr>
            <a:r>
              <a:rPr lang="it-IT">
                <a:latin typeface="Book Antiqua" panose="02040602050305030304" pitchFamily="18" charset="0"/>
              </a:rPr>
              <a:t>ammende, sanzioni, contravvenzioni, penali e per controversie legali; </a:t>
            </a:r>
          </a:p>
          <a:p>
            <a:pPr algn="just">
              <a:buFont typeface="Wingdings" panose="05000000000000000000" pitchFamily="2" charset="2"/>
              <a:buChar char="ü"/>
            </a:pPr>
            <a:r>
              <a:rPr lang="it-IT">
                <a:latin typeface="Book Antiqua" panose="02040602050305030304" pitchFamily="18" charset="0"/>
              </a:rPr>
              <a:t>noleggio di mobili, veicoli, attrezzature, non direttamente necessari alla realizzazione del progetto;</a:t>
            </a:r>
          </a:p>
          <a:p>
            <a:pPr algn="just">
              <a:buFont typeface="Wingdings" panose="05000000000000000000" pitchFamily="2" charset="2"/>
              <a:buChar char="ü"/>
            </a:pPr>
            <a:r>
              <a:rPr lang="it-IT">
                <a:latin typeface="Book Antiqua" panose="02040602050305030304" pitchFamily="18" charset="0"/>
              </a:rPr>
              <a:t>parcelle legali e notarili;</a:t>
            </a:r>
          </a:p>
          <a:p>
            <a:pPr algn="just">
              <a:buFont typeface="Wingdings" panose="05000000000000000000" pitchFamily="2" charset="2"/>
              <a:buChar char="ü"/>
            </a:pPr>
            <a:r>
              <a:rPr lang="it-IT">
                <a:latin typeface="Book Antiqua" panose="02040602050305030304" pitchFamily="18" charset="0"/>
              </a:rPr>
              <a:t>costi relativi a danni e indennizzi;</a:t>
            </a:r>
          </a:p>
          <a:p>
            <a:pPr algn="just">
              <a:buFont typeface="Wingdings" panose="05000000000000000000" pitchFamily="2" charset="2"/>
              <a:buChar char="ü"/>
            </a:pPr>
            <a:r>
              <a:rPr lang="it-IT">
                <a:latin typeface="Book Antiqua" panose="02040602050305030304" pitchFamily="18" charset="0"/>
              </a:rPr>
              <a:t>qualsiasi forma di </a:t>
            </a:r>
            <a:r>
              <a:rPr lang="it-IT" err="1">
                <a:latin typeface="Book Antiqua" panose="02040602050305030304" pitchFamily="18" charset="0"/>
              </a:rPr>
              <a:t>autofatturazione</a:t>
            </a:r>
            <a:r>
              <a:rPr lang="it-IT">
                <a:latin typeface="Book Antiqua" panose="02040602050305030304" pitchFamily="18" charset="0"/>
              </a:rPr>
              <a:t>;</a:t>
            </a:r>
          </a:p>
          <a:p>
            <a:pPr marL="0" indent="0" algn="just">
              <a:buNone/>
            </a:pPr>
            <a:endParaRPr lang="it-IT">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2268605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schermata, luce, oscurità&#10;&#10;Descrizione generata automaticamente">
            <a:extLst>
              <a:ext uri="{FF2B5EF4-FFF2-40B4-BE49-F238E27FC236}">
                <a16:creationId xmlns:a16="http://schemas.microsoft.com/office/drawing/2014/main" id="{B23AD04B-6A14-1436-3615-406965B49720}"/>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7632000" cy="720000"/>
          </a:xfrm>
        </p:spPr>
        <p:txBody>
          <a:bodyPr/>
          <a:lstStyle/>
          <a:p>
            <a:pPr algn="just"/>
            <a:r>
              <a:rPr lang="it-IT" sz="2800">
                <a:latin typeface="Book Antiqua" panose="02040602050305030304" pitchFamily="18" charset="0"/>
              </a:rPr>
              <a:t>Tipologia di spese NON ammissibili (II parte)</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5040000"/>
          </a:xfrm>
        </p:spPr>
        <p:txBody>
          <a:bodyPr>
            <a:noAutofit/>
          </a:bodyPr>
          <a:lstStyle/>
          <a:p>
            <a:pPr algn="just">
              <a:buFont typeface="Wingdings" panose="05000000000000000000" pitchFamily="2" charset="2"/>
              <a:buChar char="ü"/>
            </a:pPr>
            <a:r>
              <a:rPr lang="it-IT" dirty="0">
                <a:latin typeface="Book Antiqua" panose="02040602050305030304" pitchFamily="18" charset="0"/>
              </a:rPr>
              <a:t>imposte e tasse, ad eccezione dell’imposta comunale sulla pubblicità e dell’IVA quando non è recuperabile;   </a:t>
            </a:r>
          </a:p>
          <a:p>
            <a:pPr algn="just">
              <a:buFont typeface="Wingdings" panose="05000000000000000000" pitchFamily="2" charset="2"/>
              <a:buChar char="ü"/>
            </a:pPr>
            <a:r>
              <a:rPr lang="it-IT" dirty="0">
                <a:latin typeface="Book Antiqua" panose="02040602050305030304" pitchFamily="18" charset="0"/>
              </a:rPr>
              <a:t>erogazioni liberali (contributi a favore di altri soggetti senza richiesta di alcuna contro-prestazione) e donazioni;</a:t>
            </a:r>
          </a:p>
          <a:p>
            <a:pPr algn="just">
              <a:buFont typeface="Wingdings" panose="05000000000000000000" pitchFamily="2" charset="2"/>
              <a:buChar char="ü"/>
            </a:pPr>
            <a:r>
              <a:rPr lang="it-IT" dirty="0">
                <a:latin typeface="Book Antiqua" panose="02040602050305030304" pitchFamily="18" charset="0"/>
              </a:rPr>
              <a:t>acquisto di beni strumentali durevoli, inclusi personal computer e relativi hardware, e qualunque spesa considerata di investimento;</a:t>
            </a:r>
          </a:p>
          <a:p>
            <a:pPr algn="just">
              <a:buFont typeface="Wingdings" panose="05000000000000000000" pitchFamily="2" charset="2"/>
              <a:buChar char="ü"/>
            </a:pPr>
            <a:r>
              <a:rPr lang="it-IT" dirty="0">
                <a:latin typeface="Book Antiqua" panose="02040602050305030304" pitchFamily="18" charset="0"/>
              </a:rPr>
              <a:t>manutenzione ordinaria e straordinaria di immobili;</a:t>
            </a:r>
          </a:p>
          <a:p>
            <a:pPr algn="just">
              <a:buFont typeface="Wingdings" panose="05000000000000000000" pitchFamily="2" charset="2"/>
              <a:buChar char="ü"/>
            </a:pPr>
            <a:r>
              <a:rPr lang="it-IT" dirty="0">
                <a:latin typeface="Book Antiqua" panose="02040602050305030304" pitchFamily="18" charset="0"/>
              </a:rPr>
              <a:t>ogni altro costo che risulti non direttamente sostenuto dal soggetto richiedente, non direttamente imputabile ad una o più attività del progetto, non opportunamente documentato con documenti fiscalmente validi (ad esempio gli scontrini devono essere “parlanti”) e non riferiti all’arco temporale del progetto.</a:t>
            </a:r>
          </a:p>
          <a:p>
            <a:pPr marL="0" indent="0" algn="just">
              <a:buNone/>
            </a:pPr>
            <a:r>
              <a:rPr lang="it-IT" b="1" dirty="0">
                <a:latin typeface="Book Antiqua" panose="02040602050305030304" pitchFamily="18" charset="0"/>
              </a:rPr>
              <a:t>Non</a:t>
            </a:r>
            <a:r>
              <a:rPr lang="it-IT" dirty="0">
                <a:latin typeface="Book Antiqua" panose="02040602050305030304" pitchFamily="18" charset="0"/>
              </a:rPr>
              <a:t> sono ritenute ammissibili spese presentate (o loro quota parte) a valere su altri contributi regionali.</a:t>
            </a:r>
          </a:p>
          <a:p>
            <a:pPr marL="0" indent="0" algn="just">
              <a:buNone/>
            </a:pPr>
            <a:endParaRPr lang="it-IT"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2" name="Elemento grafico 1" descr="Dorso della mano con indice che punta verso destra contorno">
            <a:extLst>
              <a:ext uri="{FF2B5EF4-FFF2-40B4-BE49-F238E27FC236}">
                <a16:creationId xmlns:a16="http://schemas.microsoft.com/office/drawing/2014/main" id="{1D880CB7-6A2E-F05A-8C78-6841905C29B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9639" y="5168718"/>
            <a:ext cx="1044000" cy="1044000"/>
          </a:xfrm>
          <a:prstGeom prst="rect">
            <a:avLst/>
          </a:prstGeom>
        </p:spPr>
      </p:pic>
    </p:spTree>
    <p:extLst>
      <p:ext uri="{BB962C8B-B14F-4D97-AF65-F5344CB8AC3E}">
        <p14:creationId xmlns:p14="http://schemas.microsoft.com/office/powerpoint/2010/main" val="237472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41513B71-36B4-13C6-2098-ABBA57885422}"/>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5472000" cy="720000"/>
          </a:xfrm>
        </p:spPr>
        <p:txBody>
          <a:bodyPr/>
          <a:lstStyle/>
          <a:p>
            <a:pPr algn="just"/>
            <a:r>
              <a:rPr lang="it-IT" sz="2800">
                <a:latin typeface="Book Antiqua" panose="02040602050305030304" pitchFamily="18" charset="0"/>
              </a:rPr>
              <a:t>Intensità del contributo regionale </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625436"/>
            <a:ext cx="9072000" cy="2880000"/>
          </a:xfrm>
        </p:spPr>
        <p:txBody>
          <a:bodyPr>
            <a:noAutofit/>
          </a:bodyPr>
          <a:lstStyle/>
          <a:p>
            <a:pPr marL="0" indent="0" algn="just">
              <a:buNone/>
            </a:pPr>
            <a:r>
              <a:rPr lang="it-IT" sz="2200" dirty="0">
                <a:latin typeface="Book Antiqua" panose="02040602050305030304" pitchFamily="18" charset="0"/>
              </a:rPr>
              <a:t>L’agevolazione prevista dall’Invito consiste in un contributo sulle spese ammissibili, fino a copertura del deficit originato dalla differenza tra costi e ricavi ammissibili.</a:t>
            </a:r>
          </a:p>
          <a:p>
            <a:pPr marL="0" indent="0" algn="just">
              <a:buNone/>
            </a:pPr>
            <a:r>
              <a:rPr lang="it-IT" sz="2200" dirty="0">
                <a:latin typeface="Book Antiqua" panose="02040602050305030304" pitchFamily="18" charset="0"/>
              </a:rPr>
              <a:t>L'incentivo sui corsi di alfabetizzazione è rappresentato da un contributo stabilito per ciascuna delle tipologie di corsi svolti dalle formazioni bandistiche e corali e dalle scuole di musica, individuato in misura fissa che sarà stabilito dalla Giunta regionale in sede di quantificazione dei contributi.</a:t>
            </a:r>
          </a:p>
          <a:p>
            <a:pPr marL="0" indent="0" algn="just">
              <a:buNone/>
            </a:pPr>
            <a:endParaRPr lang="it-IT" sz="1800" dirty="0">
              <a:latin typeface="Book Antiqua" panose="02040602050305030304" pitchFamily="18" charset="0"/>
            </a:endParaRPr>
          </a:p>
          <a:p>
            <a:pPr marL="0" indent="0" algn="just">
              <a:buNone/>
            </a:pPr>
            <a:endParaRPr lang="it-IT" sz="1800" dirty="0">
              <a:latin typeface="Book Antiqua" panose="02040602050305030304" pitchFamily="18" charset="0"/>
            </a:endParaRPr>
          </a:p>
          <a:p>
            <a:pPr marL="0" indent="0" algn="just">
              <a:buNone/>
            </a:pPr>
            <a:endParaRPr lang="it-IT" sz="18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236912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34AB253A-B6EF-7633-C4E3-4C65B195D82A}"/>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9072000" cy="1440000"/>
          </a:xfrm>
        </p:spPr>
        <p:txBody>
          <a:bodyPr/>
          <a:lstStyle/>
          <a:p>
            <a:pPr algn="just"/>
            <a:r>
              <a:rPr lang="it-IT" sz="2800" dirty="0">
                <a:latin typeface="Book Antiqua" panose="02040602050305030304" pitchFamily="18" charset="0"/>
              </a:rPr>
              <a:t>Programma regionale per lo sviluppo del settore musicale, ai sensi dell'art. 10 della L.R. n. 2 del 16 marzo 2018. Priorità, strategie e azioni per il triennio 2024-2026</a:t>
            </a:r>
            <a:br>
              <a:rPr lang="it-IT" sz="2400" dirty="0"/>
            </a:b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4400" y="2052918"/>
            <a:ext cx="9072000" cy="4195481"/>
          </a:xfrm>
        </p:spPr>
        <p:txBody>
          <a:bodyPr>
            <a:normAutofit/>
          </a:bodyPr>
          <a:lstStyle/>
          <a:p>
            <a:pPr marL="0" indent="0" algn="just">
              <a:buNone/>
            </a:pPr>
            <a:r>
              <a:rPr lang="it-IT" sz="2200" dirty="0">
                <a:latin typeface="Book Antiqua" panose="02040602050305030304" pitchFamily="18" charset="0"/>
              </a:rPr>
              <a:t>I contributi sono destinati</a:t>
            </a:r>
            <a:r>
              <a:rPr lang="it-IT" sz="2200" dirty="0">
                <a:solidFill>
                  <a:srgbClr val="FF0000"/>
                </a:solidFill>
                <a:latin typeface="Book Antiqua" panose="02040602050305030304" pitchFamily="18" charset="0"/>
              </a:rPr>
              <a:t> </a:t>
            </a:r>
            <a:r>
              <a:rPr lang="it-IT" sz="2200" dirty="0">
                <a:latin typeface="Book Antiqua" panose="02040602050305030304" pitchFamily="18" charset="0"/>
              </a:rPr>
              <a:t>alla realizzazione di progetti finalizzati a:</a:t>
            </a:r>
          </a:p>
          <a:p>
            <a:pPr marL="457200" indent="-457200" algn="just">
              <a:buFont typeface="+mj-lt"/>
              <a:buAutoNum type="alphaLcParenR"/>
            </a:pPr>
            <a:r>
              <a:rPr lang="it-IT" sz="2200" b="1" dirty="0">
                <a:latin typeface="Book Antiqua" panose="02040602050305030304" pitchFamily="18" charset="0"/>
              </a:rPr>
              <a:t>qualificare e incentivare le attività di alfabetizzazione musicale e di educazione all’ascolto</a:t>
            </a:r>
            <a:r>
              <a:rPr lang="it-IT" sz="2200" dirty="0">
                <a:latin typeface="Book Antiqua" panose="02040602050305030304" pitchFamily="18" charset="0"/>
              </a:rPr>
              <a:t>;</a:t>
            </a:r>
          </a:p>
          <a:p>
            <a:pPr marL="457200" indent="-457200" algn="just">
              <a:buFont typeface="+mj-lt"/>
              <a:buAutoNum type="alphaLcParenR"/>
            </a:pPr>
            <a:r>
              <a:rPr lang="it-IT" sz="2200" b="1" dirty="0">
                <a:latin typeface="Book Antiqua" panose="02040602050305030304" pitchFamily="18" charset="0"/>
              </a:rPr>
              <a:t>promuovere la musica d’insieme</a:t>
            </a:r>
            <a:r>
              <a:rPr lang="it-IT" sz="2200" dirty="0">
                <a:latin typeface="Book Antiqua" panose="02040602050305030304" pitchFamily="18" charset="0"/>
              </a:rPr>
              <a:t>;</a:t>
            </a:r>
          </a:p>
          <a:p>
            <a:pPr marL="457200" indent="-457200" algn="just">
              <a:buFont typeface="+mj-lt"/>
              <a:buAutoNum type="alphaLcParenR"/>
            </a:pPr>
            <a:r>
              <a:rPr lang="it-IT" sz="2200" b="1" dirty="0">
                <a:latin typeface="Book Antiqua" panose="02040602050305030304" pitchFamily="18" charset="0"/>
              </a:rPr>
              <a:t>assicurare opportunità per i giovan</a:t>
            </a:r>
            <a:r>
              <a:rPr lang="it-IT" sz="2200" dirty="0">
                <a:latin typeface="Book Antiqua" panose="02040602050305030304" pitchFamily="18" charset="0"/>
              </a:rPr>
              <a:t>i coinvolti nella formazione di musica di base d’insieme di partecipare a esperienze performative.</a:t>
            </a:r>
          </a:p>
          <a:p>
            <a:pPr marL="0" indent="0" algn="just">
              <a:buNone/>
            </a:pPr>
            <a:r>
              <a:rPr lang="it-IT" sz="2200" dirty="0">
                <a:latin typeface="Book Antiqua" panose="02040602050305030304" pitchFamily="18" charset="0"/>
              </a:rPr>
              <a:t>Inoltre, sempre al fine di qualificare l’alfabetizzazione musicale, per la realizzazione di </a:t>
            </a:r>
            <a:r>
              <a:rPr lang="it-IT" sz="2200" b="1" dirty="0">
                <a:latin typeface="Book Antiqua" panose="02040602050305030304" pitchFamily="18" charset="0"/>
              </a:rPr>
              <a:t>azioni di sistema </a:t>
            </a:r>
            <a:r>
              <a:rPr lang="it-IT" sz="2200" dirty="0">
                <a:latin typeface="Book Antiqua" panose="02040602050305030304" pitchFamily="18" charset="0"/>
              </a:rPr>
              <a:t>costituite da progetti di formazione e/o aggiornamento degli insegnanti delle scuole di musica, delle bande e dei cori, nonché relativi ad aspetti amministrativi/gestionali.</a:t>
            </a:r>
          </a:p>
          <a:p>
            <a:pPr marL="0" indent="0" algn="just">
              <a:buNone/>
            </a:pPr>
            <a:endParaRPr lang="it-IT" dirty="0">
              <a:latin typeface="Book Antiqua" panose="02040602050305030304" pitchFamily="18" charset="0"/>
            </a:endParaRPr>
          </a:p>
          <a:p>
            <a:pPr algn="just"/>
            <a:endParaRPr lang="it-IT" dirty="0"/>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2091935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schermata, luce, oscurità&#10;&#10;Descrizione generata automaticamente">
            <a:extLst>
              <a:ext uri="{FF2B5EF4-FFF2-40B4-BE49-F238E27FC236}">
                <a16:creationId xmlns:a16="http://schemas.microsoft.com/office/drawing/2014/main" id="{E33A5EBD-022F-3FB4-8185-359CC9B23830}"/>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7272000" cy="720000"/>
          </a:xfrm>
        </p:spPr>
        <p:txBody>
          <a:bodyPr/>
          <a:lstStyle/>
          <a:p>
            <a:pPr algn="just"/>
            <a:r>
              <a:rPr lang="it-IT" sz="2800">
                <a:latin typeface="Book Antiqua" panose="02040602050305030304" pitchFamily="18" charset="0"/>
              </a:rPr>
              <a:t>Presentazione della domanda di contributo</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928202"/>
            <a:ext cx="9072000" cy="5400000"/>
          </a:xfrm>
        </p:spPr>
        <p:txBody>
          <a:bodyPr>
            <a:noAutofit/>
          </a:bodyPr>
          <a:lstStyle/>
          <a:p>
            <a:pPr marL="0" indent="0" algn="just">
              <a:buNone/>
            </a:pPr>
            <a:r>
              <a:rPr lang="it-IT" sz="1600" dirty="0">
                <a:latin typeface="Book Antiqua" panose="02040602050305030304" pitchFamily="18" charset="0"/>
              </a:rPr>
              <a:t>Per partecipare al presente Invito, la documentazione deve obbligatoriamente prevedere, pena l’esclusione:</a:t>
            </a:r>
          </a:p>
          <a:p>
            <a:pPr algn="just">
              <a:buFont typeface="+mj-lt"/>
              <a:buAutoNum type="alphaLcParenR"/>
            </a:pPr>
            <a:r>
              <a:rPr lang="it-IT" sz="1600" dirty="0">
                <a:latin typeface="Book Antiqua" panose="02040602050305030304" pitchFamily="18" charset="0"/>
              </a:rPr>
              <a:t>domanda di partecipazione, assolta l’imposta di bollo, attestante il possesso di tutti i requisiti di ammissibilità previsti dal presente Invito, firmata dal rappresentante legale del soggetto proponente (Allegati A1.1 e/o A2.1); nel caso di domanda presentata in forma aggregata, la domanda deve essere firmata dal rappresentante legale del soggetto mandatario/capofila del Raggruppamento se già costituito o costituendo e trasmessa congiuntamente al Mandato collettivo speciale di rappresentanza (Allegato A0); </a:t>
            </a:r>
          </a:p>
          <a:p>
            <a:pPr algn="just">
              <a:buFont typeface="+mj-lt"/>
              <a:buAutoNum type="alphaLcParenR"/>
            </a:pPr>
            <a:r>
              <a:rPr lang="it-IT" sz="1600" dirty="0">
                <a:latin typeface="Book Antiqua" panose="02040602050305030304" pitchFamily="18" charset="0"/>
              </a:rPr>
              <a:t>schema di proposta progettuale (Allegati A1.2 e/o A2.2). </a:t>
            </a:r>
          </a:p>
          <a:p>
            <a:pPr marL="0" indent="0" algn="just">
              <a:buNone/>
            </a:pPr>
            <a:r>
              <a:rPr lang="it-IT" sz="1600" dirty="0">
                <a:latin typeface="Book Antiqua" panose="02040602050305030304" pitchFamily="18" charset="0"/>
              </a:rPr>
              <a:t>Costituiscono parte della domanda anche i seguenti documenti:</a:t>
            </a:r>
          </a:p>
          <a:p>
            <a:pPr algn="just">
              <a:buFont typeface="Arial" panose="020B0604020202020204" pitchFamily="34" charset="0"/>
              <a:buChar char="•"/>
            </a:pPr>
            <a:r>
              <a:rPr lang="it-IT" sz="1600" dirty="0">
                <a:latin typeface="Book Antiqua" panose="02040602050305030304" pitchFamily="18" charset="0"/>
              </a:rPr>
              <a:t>relazione sintetica delle attività svolte dal/i soggetto/i proponente/i negli ultimi 3 anni (qualora già beneficiario/i nel triennio 2021-2023 di contributo ai sensi dell’articolo 5 della L.R. 2/2018);</a:t>
            </a:r>
          </a:p>
          <a:p>
            <a:pPr algn="just">
              <a:buFont typeface="Arial" panose="020B0604020202020204" pitchFamily="34" charset="0"/>
              <a:buChar char="•"/>
            </a:pPr>
            <a:r>
              <a:rPr lang="it-IT" sz="1600" dirty="0">
                <a:latin typeface="Book Antiqua" panose="02040602050305030304" pitchFamily="18" charset="0"/>
              </a:rPr>
              <a:t>elenco degli accordi di partenariato eventualmente sottoscritti (per le sole proposte progettuali di alfabetizzazione musicale delle bande musicali);</a:t>
            </a:r>
          </a:p>
          <a:p>
            <a:pPr algn="just">
              <a:buFont typeface="Arial" panose="020B0604020202020204" pitchFamily="34" charset="0"/>
              <a:buChar char="•"/>
            </a:pPr>
            <a:r>
              <a:rPr lang="it-IT" sz="1600" dirty="0">
                <a:latin typeface="Book Antiqua" panose="02040602050305030304" pitchFamily="18" charset="0"/>
              </a:rPr>
              <a:t>atto costitutivo e Statuto del/i soggetto/i proponente/i</a:t>
            </a:r>
          </a:p>
          <a:p>
            <a:pPr marL="0" indent="0" algn="just">
              <a:buNone/>
            </a:pPr>
            <a:r>
              <a:rPr lang="it-IT" sz="1600" i="1" dirty="0">
                <a:latin typeface="Book Antiqua" panose="02040602050305030304" pitchFamily="18" charset="0"/>
              </a:rPr>
              <a:t>La modulistica è scaricabile dal portale Cultura della Regione Emilia-Romagna alla pagina web   </a:t>
            </a:r>
            <a:r>
              <a:rPr lang="it-IT" sz="1600" i="1" dirty="0">
                <a:latin typeface="Book Antiqua" panose="02040602050305030304" pitchFamily="18" charset="0"/>
                <a:hlinkClick r:id="rId4"/>
              </a:rPr>
              <a:t>https://musicommission.emiliaromagnacultura.it/tipologia-bando/bandi/ </a:t>
            </a:r>
            <a:endParaRPr lang="it-IT" sz="1600" i="1"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3" name="Elemento grafico 2" descr="Collegamento contorno">
            <a:extLst>
              <a:ext uri="{FF2B5EF4-FFF2-40B4-BE49-F238E27FC236}">
                <a16:creationId xmlns:a16="http://schemas.microsoft.com/office/drawing/2014/main" id="{F2DC6ADD-5A06-F35E-5170-63096D03E2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9639" y="5361282"/>
            <a:ext cx="1044000" cy="1044000"/>
          </a:xfrm>
          <a:prstGeom prst="rect">
            <a:avLst/>
          </a:prstGeom>
        </p:spPr>
      </p:pic>
    </p:spTree>
    <p:extLst>
      <p:ext uri="{BB962C8B-B14F-4D97-AF65-F5344CB8AC3E}">
        <p14:creationId xmlns:p14="http://schemas.microsoft.com/office/powerpoint/2010/main" val="48178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4C20B1A3-2AE1-80BD-3A74-B6FB27F6959E}"/>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912000" cy="720000"/>
          </a:xfrm>
        </p:spPr>
        <p:txBody>
          <a:bodyPr/>
          <a:lstStyle/>
          <a:p>
            <a:pPr algn="just"/>
            <a:r>
              <a:rPr lang="it-IT" sz="2800">
                <a:latin typeface="Book Antiqua" panose="02040602050305030304" pitchFamily="18" charset="0"/>
              </a:rPr>
              <a:t>Termini di presentazione della domanda</a:t>
            </a:r>
            <a:br>
              <a:rPr lang="it-IT" sz="2400"/>
            </a:br>
            <a:endParaRPr lang="it-IT" sz="2400"/>
          </a:p>
        </p:txBody>
      </p:sp>
      <p:graphicFrame>
        <p:nvGraphicFramePr>
          <p:cNvPr id="17" name="Segnaposto contenuto 6">
            <a:extLst>
              <a:ext uri="{FF2B5EF4-FFF2-40B4-BE49-F238E27FC236}">
                <a16:creationId xmlns:a16="http://schemas.microsoft.com/office/drawing/2014/main" id="{2A74F02B-86F5-949C-8DCB-76D5237AD98D}"/>
              </a:ext>
            </a:extLst>
          </p:cNvPr>
          <p:cNvGraphicFramePr>
            <a:graphicFrameLocks noGrp="1"/>
          </p:cNvGraphicFramePr>
          <p:nvPr>
            <p:ph idx="1"/>
            <p:extLst>
              <p:ext uri="{D42A27DB-BD31-4B8C-83A1-F6EECF244321}">
                <p14:modId xmlns:p14="http://schemas.microsoft.com/office/powerpoint/2010/main" val="622601674"/>
              </p:ext>
            </p:extLst>
          </p:nvPr>
        </p:nvGraphicFramePr>
        <p:xfrm>
          <a:off x="2638800" y="1018612"/>
          <a:ext cx="6912000" cy="496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
        <p:nvSpPr>
          <p:cNvPr id="2" name="CasellaDiTesto 1">
            <a:extLst>
              <a:ext uri="{FF2B5EF4-FFF2-40B4-BE49-F238E27FC236}">
                <a16:creationId xmlns:a16="http://schemas.microsoft.com/office/drawing/2014/main" id="{6FA79841-2216-BEEA-468C-A2C315F7B0AD}"/>
              </a:ext>
            </a:extLst>
          </p:cNvPr>
          <p:cNvSpPr txBox="1"/>
          <p:nvPr/>
        </p:nvSpPr>
        <p:spPr>
          <a:xfrm>
            <a:off x="1393639" y="5340281"/>
            <a:ext cx="9072000" cy="646331"/>
          </a:xfrm>
          <a:prstGeom prst="rect">
            <a:avLst/>
          </a:prstGeom>
          <a:noFill/>
        </p:spPr>
        <p:txBody>
          <a:bodyPr wrap="square" rtlCol="0">
            <a:spAutoFit/>
          </a:bodyPr>
          <a:lstStyle/>
          <a:p>
            <a:pPr algn="just"/>
            <a:r>
              <a:rPr lang="it-IT" i="1" dirty="0">
                <a:latin typeface="Book Antiqua" panose="02040602050305030304" pitchFamily="18" charset="0"/>
              </a:rPr>
              <a:t>La domanda di contributo deve essere presentata utilizzando esclusivamente la </a:t>
            </a:r>
            <a:r>
              <a:rPr lang="it-IT" b="1" i="1" dirty="0">
                <a:latin typeface="Book Antiqua" panose="02040602050305030304" pitchFamily="18" charset="0"/>
              </a:rPr>
              <a:t>posta elettronica certificata </a:t>
            </a:r>
            <a:r>
              <a:rPr lang="it-IT" i="1" dirty="0">
                <a:latin typeface="Book Antiqua" panose="02040602050305030304" pitchFamily="18" charset="0"/>
              </a:rPr>
              <a:t>al seguente indirizzo: </a:t>
            </a:r>
            <a:r>
              <a:rPr lang="it-IT" i="1" dirty="0">
                <a:latin typeface="Book Antiqua" panose="02040602050305030304" pitchFamily="18" charset="0"/>
                <a:hlinkClick r:id="rId9"/>
              </a:rPr>
              <a:t>servcult@postacert.regione.emilia-romagna.it</a:t>
            </a:r>
            <a:r>
              <a:rPr lang="it-IT" i="1" dirty="0">
                <a:latin typeface="Book Antiqua" panose="02040602050305030304" pitchFamily="18" charset="0"/>
              </a:rPr>
              <a:t> </a:t>
            </a:r>
            <a:endParaRPr lang="it-IT" sz="2400" i="1" dirty="0">
              <a:latin typeface="Book Antiqua" panose="02040602050305030304" pitchFamily="18" charset="0"/>
            </a:endParaRPr>
          </a:p>
        </p:txBody>
      </p:sp>
      <p:pic>
        <p:nvPicPr>
          <p:cNvPr id="7" name="Elemento grafico 6" descr="@ contorno">
            <a:extLst>
              <a:ext uri="{FF2B5EF4-FFF2-40B4-BE49-F238E27FC236}">
                <a16:creationId xmlns:a16="http://schemas.microsoft.com/office/drawing/2014/main" id="{D9F14F43-4C05-E049-B7FE-3BF0BDBA734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361" y="5001282"/>
            <a:ext cx="1404000" cy="1404000"/>
          </a:xfrm>
          <a:prstGeom prst="rect">
            <a:avLst/>
          </a:prstGeom>
        </p:spPr>
      </p:pic>
    </p:spTree>
    <p:extLst>
      <p:ext uri="{BB962C8B-B14F-4D97-AF65-F5344CB8AC3E}">
        <p14:creationId xmlns:p14="http://schemas.microsoft.com/office/powerpoint/2010/main" val="3557515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5F727FB7-8418-CD8A-5CD3-D3E97BFFAB4C}"/>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3672000" cy="720000"/>
          </a:xfrm>
        </p:spPr>
        <p:txBody>
          <a:bodyPr/>
          <a:lstStyle/>
          <a:p>
            <a:pPr algn="just"/>
            <a:r>
              <a:rPr lang="it-IT" sz="2800">
                <a:latin typeface="Book Antiqua" panose="02040602050305030304" pitchFamily="18" charset="0"/>
              </a:rPr>
              <a:t>Criteri di valutazione</a:t>
            </a:r>
            <a:br>
              <a:rPr lang="it-IT" sz="2400"/>
            </a:br>
            <a:endParaRPr lang="it-IT" sz="2400"/>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14" name="Segnaposto contenuto 13" descr="Immagine che contiene testo, schermata, Carattere, numero&#10;&#10;Descrizione generata automaticamente">
            <a:extLst>
              <a:ext uri="{FF2B5EF4-FFF2-40B4-BE49-F238E27FC236}">
                <a16:creationId xmlns:a16="http://schemas.microsoft.com/office/drawing/2014/main" id="{65582BA9-6B1E-497D-68EE-6A3A30B3D359}"/>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393639" y="1210237"/>
            <a:ext cx="4652797" cy="5040000"/>
          </a:xfrm>
        </p:spPr>
      </p:pic>
      <p:sp>
        <p:nvSpPr>
          <p:cNvPr id="15" name="Ovale 14">
            <a:extLst>
              <a:ext uri="{FF2B5EF4-FFF2-40B4-BE49-F238E27FC236}">
                <a16:creationId xmlns:a16="http://schemas.microsoft.com/office/drawing/2014/main" id="{271B342E-5C4D-A1AA-9465-A45673CFEEBC}"/>
              </a:ext>
            </a:extLst>
          </p:cNvPr>
          <p:cNvSpPr/>
          <p:nvPr/>
        </p:nvSpPr>
        <p:spPr>
          <a:xfrm>
            <a:off x="3720037" y="4829386"/>
            <a:ext cx="914401" cy="216000"/>
          </a:xfrm>
          <a:prstGeom prst="ellipse">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a16="http://schemas.microsoft.com/office/drawing/2014/main" id="{B268B63F-3992-668F-0266-FC1B20499018}"/>
              </a:ext>
            </a:extLst>
          </p:cNvPr>
          <p:cNvSpPr txBox="1"/>
          <p:nvPr/>
        </p:nvSpPr>
        <p:spPr>
          <a:xfrm>
            <a:off x="6561035" y="1171924"/>
            <a:ext cx="4644000" cy="5078313"/>
          </a:xfrm>
          <a:prstGeom prst="rect">
            <a:avLst/>
          </a:prstGeom>
          <a:noFill/>
        </p:spPr>
        <p:txBody>
          <a:bodyPr wrap="square" rtlCol="0">
            <a:spAutoFit/>
          </a:bodyPr>
          <a:lstStyle/>
          <a:p>
            <a:pPr algn="just"/>
            <a:r>
              <a:rPr lang="it-IT" dirty="0">
                <a:latin typeface="Book Antiqua" panose="02040602050305030304" pitchFamily="18" charset="0"/>
              </a:rPr>
              <a:t>Per le azioni di sistema i criteri e i sotto criteri di valutazione sono gli stessi, ad eccezione dell’ultimo criterio “Rispondenza alle priorità” che avrà come unico sotto criterio la “Rispondenza alle priorità per le singole azioni come specificate al paragrafo 1.2 del presente Invito” con un punteggio massimo di 40 punti.</a:t>
            </a:r>
          </a:p>
          <a:p>
            <a:pPr algn="just"/>
            <a:r>
              <a:rPr lang="it-IT" dirty="0">
                <a:latin typeface="Book Antiqua" panose="02040602050305030304" pitchFamily="18" charset="0"/>
              </a:rPr>
              <a:t>Al termine della valutazione di merito saranno predisposte due proposte di graduatorie dei progetti, una per le azioni di sistema, l’altra per i restanti progetti, con l’indicazione di quelli ammissibili a contributo.</a:t>
            </a:r>
          </a:p>
          <a:p>
            <a:pPr algn="just"/>
            <a:endParaRPr lang="it-IT" dirty="0">
              <a:latin typeface="Book Antiqua" panose="02040602050305030304" pitchFamily="18" charset="0"/>
            </a:endParaRPr>
          </a:p>
          <a:p>
            <a:pPr algn="just"/>
            <a:r>
              <a:rPr lang="it-IT" dirty="0">
                <a:latin typeface="Book Antiqua" panose="02040602050305030304" pitchFamily="18" charset="0"/>
              </a:rPr>
              <a:t>Saranno ammissibili al contributo i progetti che raggiungeranno un punteggio non inferiore a 60 punti.</a:t>
            </a:r>
          </a:p>
        </p:txBody>
      </p:sp>
    </p:spTree>
    <p:extLst>
      <p:ext uri="{BB962C8B-B14F-4D97-AF65-F5344CB8AC3E}">
        <p14:creationId xmlns:p14="http://schemas.microsoft.com/office/powerpoint/2010/main" val="233066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47A30518-9D10-2AC1-1052-447DBBB16CBF}"/>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9072000" cy="720000"/>
          </a:xfrm>
        </p:spPr>
        <p:txBody>
          <a:bodyPr/>
          <a:lstStyle/>
          <a:p>
            <a:pPr algn="just"/>
            <a:r>
              <a:rPr lang="it-IT" sz="2800">
                <a:latin typeface="Book Antiqua" panose="02040602050305030304" pitchFamily="18" charset="0"/>
              </a:rPr>
              <a:t>Modalità di liquidazione dei contributi (I tranche) </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232576"/>
            <a:ext cx="9072000" cy="5040000"/>
          </a:xfrm>
        </p:spPr>
        <p:txBody>
          <a:bodyPr>
            <a:noAutofit/>
          </a:bodyPr>
          <a:lstStyle/>
          <a:p>
            <a:pPr marL="0" indent="0" algn="just">
              <a:buNone/>
            </a:pPr>
            <a:r>
              <a:rPr lang="it-IT" dirty="0">
                <a:latin typeface="Book Antiqua" panose="02040602050305030304" pitchFamily="18" charset="0"/>
              </a:rPr>
              <a:t>L’erogazione del contributo regionale avverrà con le seguenti modalità:</a:t>
            </a:r>
          </a:p>
          <a:p>
            <a:pPr algn="just">
              <a:buFont typeface="Wingdings" panose="05000000000000000000" pitchFamily="2" charset="2"/>
              <a:buChar char="v"/>
            </a:pPr>
            <a:r>
              <a:rPr lang="it-IT" dirty="0">
                <a:latin typeface="Book Antiqua" panose="02040602050305030304" pitchFamily="18" charset="0"/>
              </a:rPr>
              <a:t>per gli </a:t>
            </a:r>
            <a:r>
              <a:rPr lang="it-IT" b="1" dirty="0">
                <a:latin typeface="Book Antiqua" panose="02040602050305030304" pitchFamily="18" charset="0"/>
              </a:rPr>
              <a:t>incentivi</a:t>
            </a:r>
            <a:r>
              <a:rPr lang="it-IT" dirty="0">
                <a:latin typeface="Book Antiqua" panose="02040602050305030304" pitchFamily="18" charset="0"/>
              </a:rPr>
              <a:t> per lo svolgimento di corsi di alfabetizzazione delle formazioni bandistiche e corali e delle scuole di musica è prevista:</a:t>
            </a:r>
          </a:p>
          <a:p>
            <a:pPr marL="457200" lvl="1" indent="0" algn="just">
              <a:buNone/>
            </a:pPr>
            <a:r>
              <a:rPr lang="it-IT" sz="2000" dirty="0">
                <a:latin typeface="Book Antiqua" panose="02040602050305030304" pitchFamily="18" charset="0"/>
              </a:rPr>
              <a:t>una I tranche, </a:t>
            </a:r>
            <a:r>
              <a:rPr lang="it-IT" sz="2000" b="1" dirty="0">
                <a:latin typeface="Book Antiqua" panose="02040602050305030304" pitchFamily="18" charset="0"/>
              </a:rPr>
              <a:t>fino al 50% del contributo </a:t>
            </a:r>
            <a:r>
              <a:rPr lang="it-IT" sz="2000" dirty="0">
                <a:latin typeface="Book Antiqua" panose="02040602050305030304" pitchFamily="18" charset="0"/>
              </a:rPr>
              <a:t>relativo al programma annuale di riferimento, successivamente alla presentazione di una dichiarazione di aver sostenuto costi e/o aver assunto obblighi di spesa in rapporto percentuale sui costi complessivi del programma non inferiore alla percentuale del contributo richiesto;</a:t>
            </a:r>
          </a:p>
          <a:p>
            <a:pPr algn="just">
              <a:buFont typeface="Wingdings" panose="05000000000000000000" pitchFamily="2" charset="2"/>
              <a:buChar char="v"/>
            </a:pPr>
            <a:r>
              <a:rPr lang="it-IT" dirty="0">
                <a:latin typeface="Book Antiqua" panose="02040602050305030304" pitchFamily="18" charset="0"/>
              </a:rPr>
              <a:t>per gli ulteriori</a:t>
            </a:r>
            <a:r>
              <a:rPr lang="it-IT" b="1" dirty="0">
                <a:latin typeface="Book Antiqua" panose="02040602050305030304" pitchFamily="18" charset="0"/>
              </a:rPr>
              <a:t> progetti di alfabetizzazione </a:t>
            </a:r>
            <a:r>
              <a:rPr lang="it-IT" dirty="0">
                <a:latin typeface="Book Antiqua" panose="02040602050305030304" pitchFamily="18" charset="0"/>
              </a:rPr>
              <a:t>e per le </a:t>
            </a:r>
            <a:r>
              <a:rPr lang="it-IT" b="1" dirty="0">
                <a:latin typeface="Book Antiqua" panose="02040602050305030304" pitchFamily="18" charset="0"/>
              </a:rPr>
              <a:t>azioni di sistema</a:t>
            </a:r>
            <a:r>
              <a:rPr lang="it-IT" dirty="0">
                <a:latin typeface="Book Antiqua" panose="02040602050305030304" pitchFamily="18" charset="0"/>
              </a:rPr>
              <a:t>:</a:t>
            </a:r>
          </a:p>
          <a:p>
            <a:pPr marL="457200" lvl="1" indent="0" algn="just">
              <a:buNone/>
            </a:pPr>
            <a:r>
              <a:rPr lang="it-IT" sz="2000" dirty="0">
                <a:latin typeface="Book Antiqua" panose="02040602050305030304" pitchFamily="18" charset="0"/>
              </a:rPr>
              <a:t>una I tranche, </a:t>
            </a:r>
            <a:r>
              <a:rPr lang="it-IT" sz="2000" b="1" dirty="0">
                <a:latin typeface="Book Antiqua" panose="02040602050305030304" pitchFamily="18" charset="0"/>
              </a:rPr>
              <a:t>fino all’80% del contributo </a:t>
            </a:r>
            <a:r>
              <a:rPr lang="it-IT" sz="2000" dirty="0">
                <a:latin typeface="Book Antiqua" panose="02040602050305030304" pitchFamily="18" charset="0"/>
              </a:rPr>
              <a:t>relativo al programma annuale di riferimento, successivamente alla presentazione di una dichiarazione di aver sostenuto costi e/o aver assunto obblighi di spesa in rapporto percentuale sui costi complessivi del programma non inferiore alla percentuale del contributo richiesto.</a:t>
            </a: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680185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867E1B5A-4C5D-FA27-B8F7-528E7EBE5DC5}"/>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9072000" cy="720000"/>
          </a:xfrm>
        </p:spPr>
        <p:txBody>
          <a:bodyPr/>
          <a:lstStyle/>
          <a:p>
            <a:pPr algn="just"/>
            <a:r>
              <a:rPr lang="it-IT" sz="2800">
                <a:latin typeface="Book Antiqua" panose="02040602050305030304" pitchFamily="18" charset="0"/>
              </a:rPr>
              <a:t>Modalità di liquidazione dei contributi (saldo) </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989000"/>
            <a:ext cx="9072000" cy="2880000"/>
          </a:xfrm>
        </p:spPr>
        <p:txBody>
          <a:bodyPr>
            <a:noAutofit/>
          </a:bodyPr>
          <a:lstStyle/>
          <a:p>
            <a:pPr marL="0" indent="0" algn="just">
              <a:buNone/>
            </a:pPr>
            <a:r>
              <a:rPr lang="it-IT" dirty="0">
                <a:latin typeface="Book Antiqua" panose="02040602050305030304" pitchFamily="18" charset="0"/>
              </a:rPr>
              <a:t>Per gli </a:t>
            </a:r>
            <a:r>
              <a:rPr lang="it-IT" b="1" dirty="0">
                <a:latin typeface="Book Antiqua" panose="02040602050305030304" pitchFamily="18" charset="0"/>
              </a:rPr>
              <a:t>incentivi</a:t>
            </a:r>
            <a:r>
              <a:rPr lang="it-IT" dirty="0">
                <a:latin typeface="Book Antiqua" panose="02040602050305030304" pitchFamily="18" charset="0"/>
              </a:rPr>
              <a:t> per lo svolgimento di corsi di alfabetizzazione delle formazioni bandistiche e corali e delle scuole di musica e per gli ulteriori </a:t>
            </a:r>
            <a:r>
              <a:rPr lang="it-IT" b="1" dirty="0">
                <a:latin typeface="Book Antiqua" panose="02040602050305030304" pitchFamily="18" charset="0"/>
              </a:rPr>
              <a:t>progetti di alfabetizzazione </a:t>
            </a:r>
            <a:r>
              <a:rPr lang="it-IT" dirty="0">
                <a:latin typeface="Book Antiqua" panose="02040602050305030304" pitchFamily="18" charset="0"/>
              </a:rPr>
              <a:t>e per le </a:t>
            </a:r>
            <a:r>
              <a:rPr lang="it-IT" b="1" dirty="0">
                <a:latin typeface="Book Antiqua" panose="02040602050305030304" pitchFamily="18" charset="0"/>
              </a:rPr>
              <a:t>azioni di sistema </a:t>
            </a:r>
            <a:r>
              <a:rPr lang="it-IT" dirty="0">
                <a:latin typeface="Book Antiqua" panose="02040602050305030304" pitchFamily="18" charset="0"/>
              </a:rPr>
              <a:t>è previsto:</a:t>
            </a:r>
          </a:p>
          <a:p>
            <a:pPr marL="0" indent="0" algn="just">
              <a:buNone/>
            </a:pPr>
            <a:endParaRPr lang="it-IT" sz="1800" dirty="0">
              <a:latin typeface="Book Antiqua" panose="02040602050305030304" pitchFamily="18" charset="0"/>
            </a:endParaRPr>
          </a:p>
          <a:p>
            <a:pPr marL="0" indent="0" algn="ctr">
              <a:buNone/>
            </a:pPr>
            <a:r>
              <a:rPr lang="it-IT" sz="2200" dirty="0">
                <a:latin typeface="Book Antiqua" panose="02040602050305030304" pitchFamily="18" charset="0"/>
              </a:rPr>
              <a:t>il </a:t>
            </a:r>
            <a:r>
              <a:rPr lang="it-IT" sz="2200" b="1" dirty="0">
                <a:latin typeface="Book Antiqua" panose="02040602050305030304" pitchFamily="18" charset="0"/>
              </a:rPr>
              <a:t>saldo</a:t>
            </a:r>
            <a:r>
              <a:rPr lang="it-IT" sz="2200" dirty="0">
                <a:latin typeface="Book Antiqua" panose="02040602050305030304" pitchFamily="18" charset="0"/>
              </a:rPr>
              <a:t> dietro presentazione della rendicontazione da far pervenire entro il </a:t>
            </a:r>
            <a:r>
              <a:rPr lang="it-IT" sz="2200" b="1" dirty="0">
                <a:latin typeface="Book Antiqua" panose="02040602050305030304" pitchFamily="18" charset="0"/>
              </a:rPr>
              <a:t>28 febbraio dell’anno successivo</a:t>
            </a:r>
            <a:endParaRPr lang="it-IT" sz="22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5" name="Elemento grafico 4" descr="Puntina contorno">
            <a:extLst>
              <a:ext uri="{FF2B5EF4-FFF2-40B4-BE49-F238E27FC236}">
                <a16:creationId xmlns:a16="http://schemas.microsoft.com/office/drawing/2014/main" id="{7559A0CD-0047-4A69-86D8-129FBAE51C9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61" y="2727000"/>
            <a:ext cx="1404000" cy="1404000"/>
          </a:xfrm>
          <a:prstGeom prst="rect">
            <a:avLst/>
          </a:prstGeom>
        </p:spPr>
      </p:pic>
    </p:spTree>
    <p:extLst>
      <p:ext uri="{BB962C8B-B14F-4D97-AF65-F5344CB8AC3E}">
        <p14:creationId xmlns:p14="http://schemas.microsoft.com/office/powerpoint/2010/main" val="1406973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B6C3382C-305D-38F2-883D-D827EBF51271}"/>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3672000" cy="720000"/>
          </a:xfrm>
        </p:spPr>
        <p:txBody>
          <a:bodyPr/>
          <a:lstStyle/>
          <a:p>
            <a:pPr algn="just"/>
            <a:r>
              <a:rPr lang="it-IT" sz="2800">
                <a:latin typeface="Book Antiqua" panose="02040602050305030304" pitchFamily="18" charset="0"/>
              </a:rPr>
              <a:t>Variazione ai progetti</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625436"/>
            <a:ext cx="9072000" cy="2520000"/>
          </a:xfrm>
        </p:spPr>
        <p:txBody>
          <a:bodyPr>
            <a:noAutofit/>
          </a:bodyPr>
          <a:lstStyle/>
          <a:p>
            <a:pPr marL="0" indent="0" algn="just">
              <a:buNone/>
            </a:pPr>
            <a:r>
              <a:rPr lang="it-IT" dirty="0">
                <a:latin typeface="Book Antiqua" panose="02040602050305030304" pitchFamily="18" charset="0"/>
              </a:rPr>
              <a:t>Variazioni al programma annuale dovranno essere tempestivamente inviate alla Regione Emilia-Romagna a mezzo PEC. </a:t>
            </a:r>
          </a:p>
          <a:p>
            <a:pPr marL="0" indent="0" algn="just">
              <a:buNone/>
            </a:pPr>
            <a:r>
              <a:rPr lang="it-IT" dirty="0">
                <a:latin typeface="Book Antiqua" panose="02040602050305030304" pitchFamily="18" charset="0"/>
              </a:rPr>
              <a:t>Variazioni sostanziali al progetto e in tutti i casi in cui incidano in diminuzione per un importo superiore al 20% del costo annuale complessivo dovranno essere opportunamente motivate nel programma di attività annuale</a:t>
            </a:r>
          </a:p>
          <a:p>
            <a:pPr marL="0" indent="0" algn="just">
              <a:buNone/>
            </a:pPr>
            <a:r>
              <a:rPr lang="it-IT" dirty="0">
                <a:latin typeface="Book Antiqua" panose="02040602050305030304" pitchFamily="18" charset="0"/>
              </a:rPr>
              <a:t>In entrambi i casi la Regione valuterà le variazioni ed eventualmente rideterminerà l’entità del contributo.</a:t>
            </a: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608189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magine 9" descr="Immagine che contiene schermata, luce, oscurità&#10;&#10;Descrizione generata automaticamente">
            <a:extLst>
              <a:ext uri="{FF2B5EF4-FFF2-40B4-BE49-F238E27FC236}">
                <a16:creationId xmlns:a16="http://schemas.microsoft.com/office/drawing/2014/main" id="{30D3DC5F-6B3B-C967-327D-1469BFA69E71}"/>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912000" cy="720000"/>
          </a:xfrm>
        </p:spPr>
        <p:txBody>
          <a:bodyPr/>
          <a:lstStyle/>
          <a:p>
            <a:pPr algn="just"/>
            <a:r>
              <a:rPr lang="it-IT" sz="2800">
                <a:latin typeface="Book Antiqua" panose="02040602050305030304" pitchFamily="18" charset="0"/>
              </a:rPr>
              <a:t>Modalità di rendicontazione dei progetti</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5040000"/>
          </a:xfrm>
        </p:spPr>
        <p:txBody>
          <a:bodyPr>
            <a:noAutofit/>
          </a:bodyPr>
          <a:lstStyle/>
          <a:p>
            <a:pPr marL="0" indent="0" algn="just">
              <a:buNone/>
            </a:pPr>
            <a:r>
              <a:rPr lang="it-IT">
                <a:latin typeface="Book Antiqua" panose="02040602050305030304" pitchFamily="18" charset="0"/>
              </a:rPr>
              <a:t>La documentazione di rendicontazione è costituita da:</a:t>
            </a:r>
          </a:p>
          <a:p>
            <a:pPr marL="457200" indent="-457200" algn="just">
              <a:buFont typeface="+mj-lt"/>
              <a:buAutoNum type="alphaLcParenR"/>
            </a:pPr>
            <a:r>
              <a:rPr lang="it-IT">
                <a:latin typeface="Book Antiqua" panose="02040602050305030304" pitchFamily="18" charset="0"/>
              </a:rPr>
              <a:t>richiesta di erogazione del saldo del contributo (Allegato A3.2 e/o A4.2);</a:t>
            </a:r>
          </a:p>
          <a:p>
            <a:pPr marL="457200" indent="-457200" algn="just">
              <a:buFont typeface="+mj-lt"/>
              <a:buAutoNum type="alphaLcParenR"/>
            </a:pPr>
            <a:r>
              <a:rPr lang="it-IT">
                <a:latin typeface="Book Antiqua" panose="02040602050305030304" pitchFamily="18" charset="0"/>
              </a:rPr>
              <a:t>schema di progetto annuale (composto dalla relazione esplicativa delle attività svolte, da cui emerga la conformità a quelle indicate nel programma annuale presentato a preventivo e i risultati conseguiti, e dal bilancio a consuntivo) (Allegato A3.3 e/o A4.3);</a:t>
            </a:r>
          </a:p>
          <a:p>
            <a:pPr marL="457200" indent="-457200" algn="just">
              <a:buFont typeface="+mj-lt"/>
              <a:buAutoNum type="alphaLcParenR"/>
            </a:pPr>
            <a:r>
              <a:rPr lang="it-IT">
                <a:latin typeface="Book Antiqua" panose="02040602050305030304" pitchFamily="18" charset="0"/>
              </a:rPr>
              <a:t>dichiarazione sostitutiva che attesta la fine dei corsi, le tipologie realizzate, i costi di docenza e il totale liquidabile degli incentivi (Allegato A3.5); il soggetto titolare di contributo deve trattenere copia delle dichiarazioni sostitutive (Allegato A3.4) della fine dei corsi di alfabetizzazione e l’elenco delle spese sostenute rilasciate dai legali rappresentanti delle bande, dei cori e delle scuole di musica beneficiarie di incentivi;</a:t>
            </a:r>
          </a:p>
          <a:p>
            <a:pPr marL="457200" indent="-457200" algn="just">
              <a:buFont typeface="+mj-lt"/>
              <a:buAutoNum type="alphaLcParenR"/>
            </a:pPr>
            <a:r>
              <a:rPr lang="it-IT">
                <a:latin typeface="Book Antiqua" panose="02040602050305030304" pitchFamily="18" charset="0"/>
              </a:rPr>
              <a:t>dichiarazione di assoggettabilità alla ritenuta d’acconto.</a:t>
            </a:r>
          </a:p>
          <a:p>
            <a:pPr marL="0" indent="0" algn="just">
              <a:buNone/>
            </a:pPr>
            <a:endParaRPr lang="it-IT" sz="1400">
              <a:latin typeface="Book Antiqua" panose="02040602050305030304" pitchFamily="18" charset="0"/>
            </a:endParaRPr>
          </a:p>
          <a:p>
            <a:pPr marL="0" indent="0" algn="just">
              <a:buNone/>
            </a:pPr>
            <a:endParaRPr lang="it-IT" sz="1400">
              <a:latin typeface="Book Antiqua" panose="02040602050305030304" pitchFamily="18" charset="0"/>
            </a:endParaRPr>
          </a:p>
          <a:p>
            <a:pPr marL="0" indent="0" algn="just">
              <a:buNone/>
            </a:pPr>
            <a:endParaRPr lang="it-IT" sz="1400">
              <a:latin typeface="Book Antiqua" panose="02040602050305030304" pitchFamily="18" charset="0"/>
            </a:endParaRPr>
          </a:p>
          <a:p>
            <a:pPr marL="0" indent="0" algn="just">
              <a:buNone/>
            </a:pPr>
            <a:endParaRPr lang="it-IT" sz="140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234479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F343803A-2049-259C-C117-A1A7C88275DB}"/>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192000" cy="720000"/>
          </a:xfrm>
        </p:spPr>
        <p:txBody>
          <a:bodyPr/>
          <a:lstStyle/>
          <a:p>
            <a:pPr algn="just"/>
            <a:r>
              <a:rPr lang="it-IT" sz="2800" dirty="0">
                <a:latin typeface="Book Antiqua" panose="02040602050305030304" pitchFamily="18" charset="0"/>
              </a:rPr>
              <a:t>Revoca e restituzione del contributo</a:t>
            </a:r>
            <a:br>
              <a:rPr lang="it-IT" sz="2400" dirty="0"/>
            </a:b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5040000"/>
          </a:xfrm>
        </p:spPr>
        <p:txBody>
          <a:bodyPr>
            <a:noAutofit/>
          </a:bodyPr>
          <a:lstStyle/>
          <a:p>
            <a:pPr marL="0" indent="0" algn="just">
              <a:buNone/>
            </a:pPr>
            <a:r>
              <a:rPr lang="it-IT" sz="1800" dirty="0">
                <a:latin typeface="Book Antiqua" panose="02040602050305030304" pitchFamily="18" charset="0"/>
              </a:rPr>
              <a:t>Si procederà alla revoca dei contributi e al recupero delle somme eventualmente già erogate qualora:</a:t>
            </a:r>
          </a:p>
          <a:p>
            <a:pPr algn="just">
              <a:buFont typeface="Wingdings" panose="05000000000000000000" pitchFamily="2" charset="2"/>
              <a:buChar char="§"/>
            </a:pPr>
            <a:r>
              <a:rPr lang="it-IT" sz="1800" dirty="0">
                <a:latin typeface="Book Antiqua" panose="02040602050305030304" pitchFamily="18" charset="0"/>
              </a:rPr>
              <a:t>le risultanze dei controlli di legge sulle dichiarazioni sostitutive di atti di notorietà lo rendano necessario;</a:t>
            </a:r>
          </a:p>
          <a:p>
            <a:pPr algn="just">
              <a:buFont typeface="Wingdings" panose="05000000000000000000" pitchFamily="2" charset="2"/>
              <a:buChar char="§"/>
            </a:pPr>
            <a:r>
              <a:rPr lang="it-IT" sz="1800" dirty="0">
                <a:latin typeface="Book Antiqua" panose="02040602050305030304" pitchFamily="18" charset="0"/>
              </a:rPr>
              <a:t>la realizzazione del progetto non risulti conforme, nel contenuto e nei risultati conseguiti, al progetto per il quale era stata presentata domanda di contributo, se questo è dovuto a variazioni non comunicate alla Regione o da quest’ultima non approvate;</a:t>
            </a:r>
          </a:p>
          <a:p>
            <a:pPr algn="just">
              <a:buFont typeface="Wingdings" panose="05000000000000000000" pitchFamily="2" charset="2"/>
              <a:buChar char="§"/>
            </a:pPr>
            <a:r>
              <a:rPr lang="it-IT" sz="1800" dirty="0">
                <a:latin typeface="Book Antiqua" panose="02040602050305030304" pitchFamily="18" charset="0"/>
              </a:rPr>
              <a:t>il beneficiario durante l’esecuzione del progetto ed entro la data del pagamento del saldo del contributo perda i requisiti per l’ammissibilità al contributo;</a:t>
            </a:r>
          </a:p>
          <a:p>
            <a:pPr algn="just">
              <a:buFont typeface="Wingdings" panose="05000000000000000000" pitchFamily="2" charset="2"/>
              <a:buChar char="§"/>
            </a:pPr>
            <a:r>
              <a:rPr lang="it-IT" sz="1800" dirty="0">
                <a:latin typeface="Book Antiqua" panose="02040602050305030304" pitchFamily="18" charset="0"/>
              </a:rPr>
              <a:t>il beneficiario comunichi alla Regione la rinuncia al contributo con comunicazione trasmessa a mezzo PEC dal legale rappresentante;</a:t>
            </a:r>
          </a:p>
          <a:p>
            <a:pPr algn="just">
              <a:buFont typeface="Wingdings" panose="05000000000000000000" pitchFamily="2" charset="2"/>
              <a:buChar char="§"/>
            </a:pPr>
            <a:r>
              <a:rPr lang="it-IT" sz="1800" dirty="0">
                <a:latin typeface="Book Antiqua" panose="02040602050305030304" pitchFamily="18" charset="0"/>
              </a:rPr>
              <a:t>il beneficiario non rispetti i termini per la presentazione della rendicontazione (28 febbraio dell’anno successivo a quello cui si riferiscono le attività progettuali svolte) e dei programmi annuali (31 gennaio dello stesso anno).</a:t>
            </a:r>
          </a:p>
          <a:p>
            <a:pPr marL="0" indent="0" algn="just">
              <a:buNone/>
            </a:pP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792428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descr="Immagine che contiene schermata, luce, oscurità&#10;&#10;Descrizione generata automaticamente">
            <a:extLst>
              <a:ext uri="{FF2B5EF4-FFF2-40B4-BE49-F238E27FC236}">
                <a16:creationId xmlns:a16="http://schemas.microsoft.com/office/drawing/2014/main" id="{EB723AD8-9B33-6F77-3680-F12A5D6C2104}"/>
              </a:ext>
            </a:extLst>
          </p:cNvPr>
          <p:cNvPicPr>
            <a:picLocks/>
          </p:cNvPicPr>
          <p:nvPr/>
        </p:nvPicPr>
        <p:blipFill>
          <a:blip r:embed="rId3">
            <a:alphaModFix amt="20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4392000" cy="720000"/>
          </a:xfrm>
        </p:spPr>
        <p:txBody>
          <a:bodyPr/>
          <a:lstStyle/>
          <a:p>
            <a:pPr algn="just"/>
            <a:r>
              <a:rPr lang="it-IT" sz="2800">
                <a:latin typeface="Book Antiqua" panose="02040602050305030304" pitchFamily="18" charset="0"/>
              </a:rPr>
              <a:t>Riduzione del contributo</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172718"/>
            <a:ext cx="9072000" cy="4680000"/>
          </a:xfrm>
        </p:spPr>
        <p:txBody>
          <a:bodyPr>
            <a:noAutofit/>
          </a:bodyPr>
          <a:lstStyle/>
          <a:p>
            <a:pPr marL="0" indent="0" algn="just">
              <a:buNone/>
            </a:pPr>
            <a:r>
              <a:rPr lang="it-IT" sz="1800">
                <a:latin typeface="Book Antiqua" panose="02040602050305030304" pitchFamily="18" charset="0"/>
              </a:rPr>
              <a:t>In sede di rendicontazione il contributo sarà in ogni caso rivalutato nel caso in cui il contributo regionale risulti:</a:t>
            </a:r>
          </a:p>
          <a:p>
            <a:pPr algn="just">
              <a:buFont typeface="Wingdings" panose="05000000000000000000" pitchFamily="2" charset="2"/>
              <a:buChar char="§"/>
            </a:pPr>
            <a:r>
              <a:rPr lang="it-IT" sz="1800">
                <a:latin typeface="Book Antiqua" panose="02040602050305030304" pitchFamily="18" charset="0"/>
              </a:rPr>
              <a:t>superiore alla percentuale o all’intensità massima stabilita per ciascuna azione</a:t>
            </a:r>
          </a:p>
          <a:p>
            <a:pPr marL="0" indent="0" algn="just">
              <a:buNone/>
            </a:pPr>
            <a:r>
              <a:rPr lang="it-IT" sz="1800">
                <a:latin typeface="Book Antiqua" panose="02040602050305030304" pitchFamily="18" charset="0"/>
              </a:rPr>
              <a:t>	il suo ammontare verrà ridotto al valore della percentuale o dell’intensità massima</a:t>
            </a:r>
          </a:p>
          <a:p>
            <a:pPr algn="just">
              <a:buFont typeface="Wingdings" panose="05000000000000000000" pitchFamily="2" charset="2"/>
              <a:buChar char="§"/>
            </a:pPr>
            <a:r>
              <a:rPr lang="it-IT" sz="1800">
                <a:latin typeface="Book Antiqua" panose="02040602050305030304" pitchFamily="18" charset="0"/>
              </a:rPr>
              <a:t>superiore al deficit originato dalla differenza tra ricavi e costi complessivi ammissibili</a:t>
            </a:r>
          </a:p>
          <a:p>
            <a:pPr marL="0" indent="0" algn="just">
              <a:buNone/>
            </a:pPr>
            <a:r>
              <a:rPr lang="it-IT" sz="1800">
                <a:latin typeface="Book Antiqua" panose="02040602050305030304" pitchFamily="18" charset="0"/>
              </a:rPr>
              <a:t>	il suo valore sarà ridotto al valore del deficit. </a:t>
            </a:r>
          </a:p>
          <a:p>
            <a:pPr marL="0" indent="0" algn="just">
              <a:buNone/>
            </a:pPr>
            <a:endParaRPr lang="it-IT" sz="1800">
              <a:latin typeface="Book Antiqua" panose="02040602050305030304" pitchFamily="18" charset="0"/>
            </a:endParaRPr>
          </a:p>
          <a:p>
            <a:pPr marL="0" indent="0" algn="just">
              <a:buNone/>
            </a:pPr>
            <a:r>
              <a:rPr lang="it-IT" sz="1800">
                <a:latin typeface="Book Antiqua" panose="02040602050305030304" pitchFamily="18" charset="0"/>
              </a:rPr>
              <a:t>Inoltre, per gli ulteriori progetti di alfabetizzazione e per le azioni di sistema, in fase di liquidazione del saldo, quando il costo consuntivato dell'attività svolta riveli una diminuzione superiore al 15% rispetto al costo preventivato, il contributo verrà ridotto di un valore pari alla differenza in termini percentuali tra il costo consuntivato e il costo preventivato, per la sola parte che eccede la soglia del 15%. </a:t>
            </a:r>
          </a:p>
          <a:p>
            <a:pPr marL="0" indent="0" algn="just">
              <a:buNone/>
            </a:pPr>
            <a:endParaRPr lang="it-IT" sz="1400">
              <a:latin typeface="Book Antiqua" panose="02040602050305030304" pitchFamily="18" charset="0"/>
            </a:endParaRPr>
          </a:p>
          <a:p>
            <a:pPr marL="0" indent="0" algn="just">
              <a:buNone/>
            </a:pPr>
            <a:endParaRPr lang="it-IT" sz="140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
        <p:nvSpPr>
          <p:cNvPr id="2" name="Freccia a destra 1">
            <a:extLst>
              <a:ext uri="{FF2B5EF4-FFF2-40B4-BE49-F238E27FC236}">
                <a16:creationId xmlns:a16="http://schemas.microsoft.com/office/drawing/2014/main" id="{929CA930-04B2-153E-C582-CEF38015CEC1}"/>
              </a:ext>
            </a:extLst>
          </p:cNvPr>
          <p:cNvSpPr/>
          <p:nvPr/>
        </p:nvSpPr>
        <p:spPr>
          <a:xfrm>
            <a:off x="1393639" y="2252718"/>
            <a:ext cx="360000" cy="3600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Freccia a destra 2">
            <a:extLst>
              <a:ext uri="{FF2B5EF4-FFF2-40B4-BE49-F238E27FC236}">
                <a16:creationId xmlns:a16="http://schemas.microsoft.com/office/drawing/2014/main" id="{C772AA9A-3B19-CBC2-CEEE-ACF50BB4A192}"/>
              </a:ext>
            </a:extLst>
          </p:cNvPr>
          <p:cNvSpPr/>
          <p:nvPr/>
        </p:nvSpPr>
        <p:spPr>
          <a:xfrm>
            <a:off x="1393639" y="3332718"/>
            <a:ext cx="360000" cy="3600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55642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descr="Immagine che contiene schermata, luce, oscurità&#10;&#10;Descrizione generata automaticamente">
            <a:extLst>
              <a:ext uri="{FF2B5EF4-FFF2-40B4-BE49-F238E27FC236}">
                <a16:creationId xmlns:a16="http://schemas.microsoft.com/office/drawing/2014/main" id="{C5E0DE5F-903E-6688-7FC9-03347F5D0699}"/>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912000" cy="720000"/>
          </a:xfrm>
        </p:spPr>
        <p:txBody>
          <a:bodyPr/>
          <a:lstStyle/>
          <a:p>
            <a:pPr algn="just"/>
            <a:r>
              <a:rPr lang="it-IT" sz="2800">
                <a:latin typeface="Book Antiqua" panose="02040602050305030304" pitchFamily="18" charset="0"/>
              </a:rPr>
              <a:t>Variazioni relative al soggetto beneficiario</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809000"/>
            <a:ext cx="9072000" cy="3240000"/>
          </a:xfrm>
        </p:spPr>
        <p:txBody>
          <a:bodyPr>
            <a:noAutofit/>
          </a:bodyPr>
          <a:lstStyle/>
          <a:p>
            <a:pPr marL="0" indent="0" algn="just">
              <a:buNone/>
            </a:pPr>
            <a:r>
              <a:rPr lang="it-IT" sz="2200" dirty="0">
                <a:latin typeface="Book Antiqua" panose="02040602050305030304" pitchFamily="18" charset="0"/>
              </a:rPr>
              <a:t>I beneficiari del contributo sono tenuti a comunicare tempestivamente alla Regione a mezzo PEC cessazioni di attività nonché ogni altro fatto verificatosi successivamente alla presentazione della domanda relativo ai requisiti soggettivi del beneficiario che possano determinare la perdita di taluno dei requisiti per l’ammissione al contributo.</a:t>
            </a:r>
          </a:p>
          <a:p>
            <a:pPr marL="0" indent="0" algn="just">
              <a:buNone/>
            </a:pPr>
            <a:r>
              <a:rPr lang="it-IT" sz="2200" dirty="0">
                <a:latin typeface="Book Antiqua" panose="02040602050305030304" pitchFamily="18" charset="0"/>
              </a:rPr>
              <a:t>Nel caso di ritiro, di cessazione dell’attività o di perdita dei requisiti di ammissibilità di uno o più soggetti appartenenti al RTO non viene meno il vincolo del numero minimo stabilito dall’Invito (</a:t>
            </a:r>
            <a:r>
              <a:rPr lang="it-IT" sz="2200" b="1" dirty="0">
                <a:latin typeface="Book Antiqua" panose="02040602050305030304" pitchFamily="18" charset="0"/>
              </a:rPr>
              <a:t>3 soggetti</a:t>
            </a:r>
            <a:r>
              <a:rPr lang="it-IT" sz="2200" dirty="0">
                <a:latin typeface="Book Antiqua" panose="02040602050305030304" pitchFamily="18" charset="0"/>
              </a:rPr>
              <a:t>), numero minimo considerato inderogabile.</a:t>
            </a:r>
            <a:endParaRPr lang="it-IT" sz="1400" dirty="0">
              <a:latin typeface="Book Antiqua" panose="02040602050305030304" pitchFamily="18" charset="0"/>
            </a:endParaRPr>
          </a:p>
          <a:p>
            <a:pPr marL="0" indent="0" algn="just">
              <a:buNone/>
            </a:pPr>
            <a:endParaRPr lang="it-IT" sz="14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3" name="Elemento grafico 2" descr="Utenti contorno">
            <a:extLst>
              <a:ext uri="{FF2B5EF4-FFF2-40B4-BE49-F238E27FC236}">
                <a16:creationId xmlns:a16="http://schemas.microsoft.com/office/drawing/2014/main" id="{E81F1C8D-9E42-C333-0B79-B42F6696CD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6020" y="4005000"/>
            <a:ext cx="1044000" cy="1044000"/>
          </a:xfrm>
          <a:prstGeom prst="rect">
            <a:avLst/>
          </a:prstGeom>
        </p:spPr>
      </p:pic>
    </p:spTree>
    <p:extLst>
      <p:ext uri="{BB962C8B-B14F-4D97-AF65-F5344CB8AC3E}">
        <p14:creationId xmlns:p14="http://schemas.microsoft.com/office/powerpoint/2010/main" val="2965049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B95B6A11-D23E-1D27-858D-F7DA7D94628D}"/>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560000" y="1269000"/>
            <a:ext cx="9072000" cy="4320000"/>
          </a:xfrm>
        </p:spPr>
        <p:txBody>
          <a:bodyPr>
            <a:noAutofit/>
          </a:bodyPr>
          <a:lstStyle/>
          <a:p>
            <a:pPr marL="0" indent="0" algn="just">
              <a:buNone/>
            </a:pPr>
            <a:r>
              <a:rPr lang="it-IT" sz="2200" dirty="0">
                <a:latin typeface="Book Antiqua" panose="02040602050305030304" pitchFamily="18" charset="0"/>
              </a:rPr>
              <a:t>La Regione concede contributi ad associazioni o Raggruppamenti Temporanei di Organismi (RTO):</a:t>
            </a:r>
          </a:p>
          <a:p>
            <a:pPr algn="just">
              <a:buFont typeface="Wingdings" panose="05000000000000000000" pitchFamily="2" charset="2"/>
              <a:buChar char="v"/>
            </a:pPr>
            <a:r>
              <a:rPr lang="it-IT" sz="2200" dirty="0">
                <a:latin typeface="Book Antiqua" panose="02040602050305030304" pitchFamily="18" charset="0"/>
              </a:rPr>
              <a:t>delle scuole di musica e degli organismi specializzati nella organizzazione e gestione di attività didattica e pratica musicale iscritti nell’elenco regionale di cui all’articolo 4 della L.R. 2/2018;</a:t>
            </a:r>
          </a:p>
          <a:p>
            <a:pPr algn="just">
              <a:buFont typeface="Wingdings" panose="05000000000000000000" pitchFamily="2" charset="2"/>
              <a:buChar char="v"/>
            </a:pPr>
            <a:r>
              <a:rPr lang="it-IT" sz="2200" dirty="0">
                <a:latin typeface="Book Antiqua" panose="02040602050305030304" pitchFamily="18" charset="0"/>
              </a:rPr>
              <a:t>di cori;</a:t>
            </a:r>
          </a:p>
          <a:p>
            <a:pPr algn="just">
              <a:buFont typeface="Wingdings" panose="05000000000000000000" pitchFamily="2" charset="2"/>
              <a:buChar char="v"/>
            </a:pPr>
            <a:r>
              <a:rPr lang="it-IT" sz="2200" dirty="0">
                <a:latin typeface="Book Antiqua" panose="02040602050305030304" pitchFamily="18" charset="0"/>
              </a:rPr>
              <a:t>di bande.</a:t>
            </a:r>
          </a:p>
          <a:p>
            <a:pPr marL="0" indent="0" algn="just">
              <a:buNone/>
            </a:pPr>
            <a:endParaRPr lang="it-IT" b="1" dirty="0">
              <a:latin typeface="Book Antiqua" panose="02040602050305030304" pitchFamily="18" charset="0"/>
            </a:endParaRPr>
          </a:p>
          <a:p>
            <a:pPr marL="0" indent="0" algn="just">
              <a:buNone/>
            </a:pPr>
            <a:r>
              <a:rPr lang="it-IT" b="1" dirty="0">
                <a:latin typeface="Book Antiqua" panose="02040602050305030304" pitchFamily="18" charset="0"/>
              </a:rPr>
              <a:t>Non</a:t>
            </a:r>
            <a:r>
              <a:rPr lang="it-IT" dirty="0">
                <a:latin typeface="Book Antiqua" panose="02040602050305030304" pitchFamily="18" charset="0"/>
              </a:rPr>
              <a:t> sono pertanto ammesse le domande presentate da associazioni in forma singola (ad es. una singola scuola di musica, un coro o una banda).</a:t>
            </a: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941802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8B16829F-E9A6-A9E1-F470-542270D8BA3E}"/>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8352000" cy="720000"/>
          </a:xfrm>
        </p:spPr>
        <p:txBody>
          <a:bodyPr/>
          <a:lstStyle/>
          <a:p>
            <a:pPr algn="just"/>
            <a:r>
              <a:rPr lang="it-IT" sz="2800">
                <a:latin typeface="Book Antiqua" panose="02040602050305030304" pitchFamily="18" charset="0"/>
              </a:rPr>
              <a:t>Variazioni relative al soggetto beneficiario (II parte)</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412576"/>
            <a:ext cx="9072000" cy="4680000"/>
          </a:xfrm>
        </p:spPr>
        <p:txBody>
          <a:bodyPr>
            <a:noAutofit/>
          </a:bodyPr>
          <a:lstStyle/>
          <a:p>
            <a:pPr marL="0" indent="0" algn="just">
              <a:buNone/>
            </a:pPr>
            <a:r>
              <a:rPr lang="it-IT" sz="2200">
                <a:latin typeface="Book Antiqua" panose="02040602050305030304" pitchFamily="18" charset="0"/>
              </a:rPr>
              <a:t>In caso di beneficiari costituiti in Raggruppamento sono ammesse variazioni nell’eventualità in cui uno o più mandanti, per cause di forza maggiore (quali a titolo di esempio, non esaustivo, calamità naturali, grave impedimento, ecc.) si trovino nelle condizioni di non realizzare la parte di progetto di propria competenza, in tutto o in parte, anche in caso di ritiro o cessazione dell’attività con conseguente incidenza in ambito costitutivo. </a:t>
            </a:r>
          </a:p>
          <a:p>
            <a:pPr marL="0" indent="0" algn="just">
              <a:buNone/>
            </a:pPr>
            <a:r>
              <a:rPr lang="it-IT" sz="2200">
                <a:latin typeface="Book Antiqua" panose="02040602050305030304" pitchFamily="18" charset="0"/>
              </a:rPr>
              <a:t>Qualora fosse il mandatario a rinunciare o a cessare l’attività o a perdere i requisiti di ammissibilità stabiliti nel presente Invito, pur mantenendo il numero minimo di componenti nel RTO, il contributo non potrà essere confermato e si procederà con la revoca dello stesso.</a:t>
            </a: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8" name="Elemento grafico 7" descr="Campanello dell'hotel contorno">
            <a:extLst>
              <a:ext uri="{FF2B5EF4-FFF2-40B4-BE49-F238E27FC236}">
                <a16:creationId xmlns:a16="http://schemas.microsoft.com/office/drawing/2014/main" id="{3CCF6050-9134-B681-E329-E4B1F31B0B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4820" y="3752576"/>
            <a:ext cx="1044000" cy="1044000"/>
          </a:xfrm>
          <a:prstGeom prst="rect">
            <a:avLst/>
          </a:prstGeom>
        </p:spPr>
      </p:pic>
    </p:spTree>
    <p:extLst>
      <p:ext uri="{BB962C8B-B14F-4D97-AF65-F5344CB8AC3E}">
        <p14:creationId xmlns:p14="http://schemas.microsoft.com/office/powerpoint/2010/main" val="601573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8B16829F-E9A6-A9E1-F470-542270D8BA3E}"/>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5472000" cy="720000"/>
          </a:xfrm>
        </p:spPr>
        <p:txBody>
          <a:bodyPr/>
          <a:lstStyle/>
          <a:p>
            <a:pPr algn="just"/>
            <a:r>
              <a:rPr lang="it-IT" sz="2800" dirty="0">
                <a:latin typeface="Book Antiqua" panose="02040602050305030304" pitchFamily="18" charset="0"/>
              </a:rPr>
              <a:t>Obblighi dei soggetti beneficiari</a:t>
            </a: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412576"/>
            <a:ext cx="9072000" cy="4680000"/>
          </a:xfrm>
        </p:spPr>
        <p:txBody>
          <a:bodyPr>
            <a:noAutofit/>
          </a:bodyPr>
          <a:lstStyle/>
          <a:p>
            <a:pPr marL="0" indent="0" algn="just">
              <a:buNone/>
            </a:pPr>
            <a:r>
              <a:rPr lang="it-IT" sz="2200" dirty="0">
                <a:latin typeface="Book Antiqua" panose="02040602050305030304" pitchFamily="18" charset="0"/>
              </a:rPr>
              <a:t>Tra gli obblighi previsti per i soggetti beneficiari si segnalano i seguenti:</a:t>
            </a:r>
          </a:p>
          <a:p>
            <a:pPr algn="just">
              <a:buFont typeface="Arial" panose="020B0604020202020204" pitchFamily="34" charset="0"/>
              <a:buChar char="•"/>
            </a:pPr>
            <a:r>
              <a:rPr lang="it-IT" sz="1800" dirty="0">
                <a:latin typeface="Book Antiqua" panose="02040602050305030304" pitchFamily="18" charset="0"/>
              </a:rPr>
              <a:t>apporre il logo di Emilia-Romagna Music Commission su tutti i documenti informativi, pubblicitari e promozionali riferiti alle azioni progettuali finanziate indicando la dicitura “realizzato grazie al contributo della Regione Emilia-Romagna - legge regionale per lo sviluppo del settore musicale” o “realizzato grazie al contributo della Regione Emilia-Romagna - L.R. 2/2018”;</a:t>
            </a:r>
          </a:p>
          <a:p>
            <a:pPr algn="just">
              <a:buFont typeface="Arial" panose="020B0604020202020204" pitchFamily="34" charset="0"/>
              <a:buChar char="•"/>
            </a:pPr>
            <a:r>
              <a:rPr lang="it-IT" sz="1800" dirty="0">
                <a:latin typeface="Book Antiqua" panose="02040602050305030304" pitchFamily="18" charset="0"/>
              </a:rPr>
              <a:t>informare la Regione della programmazione di eventi, attività e conferenze stampa di progetto con congruo preavviso;</a:t>
            </a:r>
          </a:p>
          <a:p>
            <a:pPr algn="just">
              <a:buFont typeface="Arial" panose="020B0604020202020204" pitchFamily="34" charset="0"/>
              <a:buChar char="•"/>
            </a:pPr>
            <a:r>
              <a:rPr lang="it-IT" sz="1800" dirty="0">
                <a:latin typeface="Book Antiqua" panose="02040602050305030304" pitchFamily="18" charset="0"/>
              </a:rPr>
              <a:t>fornire dati e informazioni alla Regione e all’Osservatorio regionale dello spettacolo;</a:t>
            </a:r>
          </a:p>
          <a:p>
            <a:pPr algn="just">
              <a:buFont typeface="Arial" panose="020B0604020202020204" pitchFamily="34" charset="0"/>
              <a:buChar char="•"/>
            </a:pPr>
            <a:r>
              <a:rPr lang="it-IT" sz="1800" dirty="0">
                <a:latin typeface="Book Antiqua" panose="02040602050305030304" pitchFamily="18" charset="0"/>
              </a:rPr>
              <a:t>effettuare controlli a campione su almeno il 10% delle dichiarazioni sostitutive rilasciate dai titolari dei corsi di alfabetizzazione riguardanti la conclusione degli stessi e le spese sostenute, effettuando controlli puntuali, ai fini della rendicontazione, sulla documentazione di spesa fiscalmente valida riguardante le spese ammissibili.</a:t>
            </a: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529739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8B16829F-E9A6-A9E1-F470-542270D8BA3E}"/>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912000" cy="720000"/>
          </a:xfrm>
        </p:spPr>
        <p:txBody>
          <a:bodyPr/>
          <a:lstStyle/>
          <a:p>
            <a:pPr algn="just"/>
            <a:r>
              <a:rPr lang="it-IT" sz="2800" dirty="0">
                <a:latin typeface="Book Antiqua" panose="02040602050305030304" pitchFamily="18" charset="0"/>
              </a:rPr>
              <a:t>Riepilogo scadenze</a:t>
            </a: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625436"/>
            <a:ext cx="9072000" cy="2520000"/>
          </a:xfrm>
        </p:spPr>
        <p:txBody>
          <a:bodyPr>
            <a:noAutofit/>
          </a:bodyPr>
          <a:lstStyle/>
          <a:p>
            <a:pPr algn="just">
              <a:buFont typeface="Wingdings" panose="05000000000000000000" pitchFamily="2" charset="2"/>
              <a:buChar char="v"/>
            </a:pPr>
            <a:r>
              <a:rPr lang="it-IT" sz="2400" dirty="0">
                <a:latin typeface="Book Antiqua" panose="02040602050305030304" pitchFamily="18" charset="0"/>
              </a:rPr>
              <a:t>Presentazione domanda: 2 maggio 2024, ore 14:00;</a:t>
            </a:r>
          </a:p>
          <a:p>
            <a:pPr algn="just">
              <a:buFont typeface="Wingdings" panose="05000000000000000000" pitchFamily="2" charset="2"/>
              <a:buChar char="v"/>
            </a:pPr>
            <a:r>
              <a:rPr lang="it-IT" sz="2400" dirty="0">
                <a:latin typeface="Book Antiqua" panose="02040602050305030304" pitchFamily="18" charset="0"/>
              </a:rPr>
              <a:t>Presentazione rendicontazione: 28 febbraio dell’anno successivo a quello di riferimento del progetto;</a:t>
            </a:r>
          </a:p>
          <a:p>
            <a:pPr algn="just">
              <a:buFont typeface="Wingdings" panose="05000000000000000000" pitchFamily="2" charset="2"/>
              <a:buChar char="v"/>
            </a:pPr>
            <a:r>
              <a:rPr lang="it-IT" sz="2400" dirty="0">
                <a:latin typeface="Book Antiqua" panose="02040602050305030304" pitchFamily="18" charset="0"/>
              </a:rPr>
              <a:t>Presentazione programma di attività per anni successivi al primo: 31 gennaio.</a:t>
            </a:r>
          </a:p>
          <a:p>
            <a:pPr algn="just">
              <a:buFont typeface="Wingdings" panose="05000000000000000000" pitchFamily="2" charset="2"/>
              <a:buChar char="v"/>
            </a:pPr>
            <a:endParaRPr lang="it-IT" sz="1800" dirty="0">
              <a:latin typeface="Book Antiqua" panose="02040602050305030304" pitchFamily="18" charset="0"/>
            </a:endParaRPr>
          </a:p>
          <a:p>
            <a:pPr marL="0" indent="0" algn="just">
              <a:buNone/>
            </a:pPr>
            <a:endParaRPr lang="it-IT" sz="1100" dirty="0">
              <a:latin typeface="Book Antiqua" panose="02040602050305030304" pitchFamily="18" charset="0"/>
            </a:endParaRPr>
          </a:p>
          <a:p>
            <a:pPr marL="0" indent="0" algn="just">
              <a:buNone/>
            </a:pPr>
            <a:endParaRPr lang="it-IT" sz="18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1885027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8B16829F-E9A6-A9E1-F470-542270D8BA3E}"/>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0"/>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6912000" cy="720000"/>
          </a:xfrm>
        </p:spPr>
        <p:txBody>
          <a:bodyPr/>
          <a:lstStyle/>
          <a:p>
            <a:pPr algn="just"/>
            <a:r>
              <a:rPr lang="it-IT" sz="2800" dirty="0">
                <a:latin typeface="Book Antiqua" panose="02040602050305030304" pitchFamily="18" charset="0"/>
              </a:rPr>
              <a:t>Informazioni utili</a:t>
            </a: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625436"/>
            <a:ext cx="9072000" cy="2880000"/>
          </a:xfrm>
        </p:spPr>
        <p:txBody>
          <a:bodyPr>
            <a:noAutofit/>
          </a:bodyPr>
          <a:lstStyle/>
          <a:p>
            <a:pPr marL="0" indent="0" algn="just">
              <a:buNone/>
            </a:pPr>
            <a:r>
              <a:rPr lang="it-IT" sz="2200" dirty="0">
                <a:latin typeface="Book Antiqua" panose="02040602050305030304" pitchFamily="18" charset="0"/>
              </a:rPr>
              <a:t>Indirizzo PEC: </a:t>
            </a:r>
            <a:r>
              <a:rPr lang="it-IT" sz="2200" dirty="0">
                <a:latin typeface="Book Antiqua" panose="02040602050305030304" pitchFamily="18" charset="0"/>
                <a:hlinkClick r:id="rId4"/>
              </a:rPr>
              <a:t>servcult@postacert.regione.emilia-romagna.it</a:t>
            </a:r>
            <a:endParaRPr lang="it-IT" sz="2200" dirty="0">
              <a:latin typeface="Book Antiqua" panose="02040602050305030304" pitchFamily="18" charset="0"/>
            </a:endParaRPr>
          </a:p>
          <a:p>
            <a:pPr marL="0" indent="0" algn="just">
              <a:buNone/>
            </a:pPr>
            <a:r>
              <a:rPr lang="it-IT" sz="2200" dirty="0">
                <a:latin typeface="Book Antiqua" panose="02040602050305030304" pitchFamily="18" charset="0"/>
              </a:rPr>
              <a:t>Sito web: </a:t>
            </a:r>
            <a:r>
              <a:rPr lang="it-IT" sz="2200" dirty="0">
                <a:latin typeface="Book Antiqua" panose="02040602050305030304" pitchFamily="18" charset="0"/>
                <a:hlinkClick r:id="rId5"/>
              </a:rPr>
              <a:t>https://musicommission.emiliaromagnacultura.it/</a:t>
            </a:r>
            <a:r>
              <a:rPr lang="it-IT" sz="2200" dirty="0">
                <a:latin typeface="Book Antiqua" panose="02040602050305030304" pitchFamily="18" charset="0"/>
              </a:rPr>
              <a:t> </a:t>
            </a:r>
          </a:p>
          <a:p>
            <a:pPr marL="0" indent="0" algn="just">
              <a:buNone/>
            </a:pPr>
            <a:endParaRPr lang="it-IT" sz="2200" dirty="0">
              <a:latin typeface="Book Antiqua" panose="02040602050305030304" pitchFamily="18" charset="0"/>
            </a:endParaRPr>
          </a:p>
          <a:p>
            <a:pPr marL="0" indent="0" algn="just">
              <a:buNone/>
            </a:pPr>
            <a:r>
              <a:rPr lang="it-IT" sz="2200" dirty="0">
                <a:latin typeface="Book Antiqua" panose="02040602050305030304" pitchFamily="18" charset="0"/>
              </a:rPr>
              <a:t>Si ricorda che la domanda di contributo è resa in forma di dichiarazione sostitutiva ai sensi degli articoli 46 e 47 del D.P.R. 445/2000. Quanto dichiarato nella domanda comporta le conseguenze, anche penali, prescritte nel suddetto decreto in caso di dichiarazioni mendaci. </a:t>
            </a:r>
          </a:p>
          <a:p>
            <a:pPr marL="0" indent="0" algn="just">
              <a:buNone/>
            </a:pPr>
            <a:endParaRPr lang="it-IT" sz="1800"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43975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B95B6A11-D23E-1D27-858D-F7DA7D94628D}"/>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560000" y="712819"/>
            <a:ext cx="9072000" cy="4320000"/>
          </a:xfrm>
        </p:spPr>
        <p:txBody>
          <a:bodyPr>
            <a:noAutofit/>
          </a:bodyPr>
          <a:lstStyle/>
          <a:p>
            <a:pPr marL="0" indent="0" algn="just">
              <a:buNone/>
            </a:pPr>
            <a:r>
              <a:rPr lang="it-IT" dirty="0">
                <a:latin typeface="Book Antiqua" panose="02040602050305030304" pitchFamily="18" charset="0"/>
              </a:rPr>
              <a:t>Priorità:</a:t>
            </a:r>
          </a:p>
          <a:p>
            <a:pPr algn="just">
              <a:buFont typeface="Wingdings" panose="05000000000000000000" pitchFamily="2" charset="2"/>
              <a:buChar char="v"/>
            </a:pPr>
            <a:r>
              <a:rPr lang="it-IT" dirty="0">
                <a:latin typeface="Book Antiqua" panose="02040602050305030304" pitchFamily="18" charset="0"/>
              </a:rPr>
              <a:t>progetti che sviluppano più azioni  </a:t>
            </a:r>
          </a:p>
          <a:p>
            <a:pPr algn="just">
              <a:buFont typeface="Wingdings" panose="05000000000000000000" pitchFamily="2" charset="2"/>
              <a:buChar char="v"/>
            </a:pPr>
            <a:r>
              <a:rPr lang="it-IT" dirty="0">
                <a:latin typeface="Book Antiqua" panose="02040602050305030304" pitchFamily="18" charset="0"/>
              </a:rPr>
              <a:t>incentivi all'alfabetizzazione che privilegiano soluzioni mirate a una ripartizione delle risorse diffusa sul territorio e rapportata alla consistenza e alla partecipazione effettiva alle attività didattiche</a:t>
            </a:r>
          </a:p>
          <a:p>
            <a:pPr algn="just">
              <a:buFont typeface="Wingdings" panose="05000000000000000000" pitchFamily="2" charset="2"/>
              <a:buChar char="v"/>
            </a:pPr>
            <a:r>
              <a:rPr lang="it-IT" dirty="0">
                <a:latin typeface="Book Antiqua" panose="02040602050305030304" pitchFamily="18" charset="0"/>
              </a:rPr>
              <a:t>per la musica d'insieme azioni che includono anche il recupero delle tradizioni musicali locali e, per ciò che riguarda la musica corale, la valorizzazione delle tradizioni musicali popolari, della montagna, nonché di nuovo repertorio</a:t>
            </a:r>
          </a:p>
          <a:p>
            <a:pPr algn="just">
              <a:buFont typeface="Wingdings" panose="05000000000000000000" pitchFamily="2" charset="2"/>
              <a:buChar char="v"/>
            </a:pPr>
            <a:r>
              <a:rPr lang="it-IT" dirty="0">
                <a:latin typeface="Book Antiqua" panose="02040602050305030304" pitchFamily="18" charset="0"/>
              </a:rPr>
              <a:t>per la promozione della musica d'insieme delle formazioni giovanili e la partecipazione dei giovani coinvolti nei corsi a esperienze performative regionali, nazionali e internazionali finalizzate a sviluppare approcci multidisciplinari e interculturali</a:t>
            </a:r>
          </a:p>
          <a:p>
            <a:pPr algn="just">
              <a:buFont typeface="Wingdings" panose="05000000000000000000" pitchFamily="2" charset="2"/>
              <a:buChar char="v"/>
            </a:pPr>
            <a:r>
              <a:rPr lang="it-IT" dirty="0">
                <a:latin typeface="Book Antiqua" panose="02040602050305030304" pitchFamily="18" charset="0"/>
              </a:rPr>
              <a:t>per le azioni di sistema, progetti di formazione e/o aggiornamento mirati in particolare all'inclusione di alunni con disabilità o in condizioni di svantaggio e all'educazione all'ascolto </a:t>
            </a:r>
            <a:endParaRPr lang="it-IT" b="1"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1615174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3544C0DB-8170-C91A-24BA-6076ED584144}"/>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9053"/>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9072000" cy="540000"/>
          </a:xfrm>
        </p:spPr>
        <p:txBody>
          <a:bodyPr/>
          <a:lstStyle/>
          <a:p>
            <a:pPr algn="just"/>
            <a:r>
              <a:rPr lang="it-IT" sz="2800" dirty="0">
                <a:latin typeface="Book Antiqua" panose="02040602050305030304" pitchFamily="18" charset="0"/>
              </a:rPr>
              <a:t>Requisiti di ammissibilità dei richiedenti</a:t>
            </a:r>
            <a:br>
              <a:rPr lang="it-IT" sz="2400" dirty="0"/>
            </a:b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436383"/>
            <a:ext cx="9072000" cy="4536000"/>
          </a:xfrm>
        </p:spPr>
        <p:txBody>
          <a:bodyPr>
            <a:noAutofit/>
          </a:bodyPr>
          <a:lstStyle/>
          <a:p>
            <a:pPr marL="457200" indent="-457200" algn="just">
              <a:buFont typeface="+mj-lt"/>
              <a:buAutoNum type="arabicPeriod"/>
            </a:pPr>
            <a:r>
              <a:rPr lang="it-IT" sz="2200" dirty="0">
                <a:latin typeface="Book Antiqua" panose="02040602050305030304" pitchFamily="18" charset="0"/>
              </a:rPr>
              <a:t>avere </a:t>
            </a:r>
            <a:r>
              <a:rPr lang="it-IT" sz="2200" b="1" dirty="0">
                <a:latin typeface="Book Antiqua" panose="02040602050305030304" pitchFamily="18" charset="0"/>
              </a:rPr>
              <a:t>sede operativa nel territorio regionale </a:t>
            </a:r>
            <a:r>
              <a:rPr lang="it-IT" sz="2200" dirty="0">
                <a:latin typeface="Book Antiqua" panose="02040602050305030304" pitchFamily="18" charset="0"/>
              </a:rPr>
              <a:t>ed essere costituiti in prevalenza da bande, cori o dalle scuole di musica iscritte </a:t>
            </a:r>
            <a:r>
              <a:rPr lang="it-IT" sz="2200" b="1" dirty="0">
                <a:latin typeface="Book Antiqua" panose="02040602050305030304" pitchFamily="18" charset="0"/>
              </a:rPr>
              <a:t>nell’elenco regionale </a:t>
            </a:r>
            <a:r>
              <a:rPr lang="it-IT" sz="2200" dirty="0">
                <a:latin typeface="Book Antiqua" panose="02040602050305030304" pitchFamily="18" charset="0"/>
              </a:rPr>
              <a:t>di cui all’articolo 4 della L.R. 2/2018, anche essi con sede operativa in Emilia-Romagna;</a:t>
            </a:r>
          </a:p>
          <a:p>
            <a:pPr marL="457200" indent="-457200" algn="just">
              <a:buFont typeface="+mj-lt"/>
              <a:buAutoNum type="arabicPeriod"/>
            </a:pPr>
            <a:r>
              <a:rPr lang="it-IT" sz="2200" dirty="0">
                <a:latin typeface="Book Antiqua" panose="02040602050305030304" pitchFamily="18" charset="0"/>
              </a:rPr>
              <a:t>operare nel rispetto delle disposizioni in materia di contrattazione collettiva nazionale del lavoro e degli obblighi contributivi;</a:t>
            </a:r>
          </a:p>
          <a:p>
            <a:pPr marL="457200" indent="-457200" algn="just">
              <a:buFont typeface="+mj-lt"/>
              <a:buAutoNum type="arabicPeriod"/>
            </a:pPr>
            <a:r>
              <a:rPr lang="it-IT" sz="2200" dirty="0">
                <a:latin typeface="Book Antiqua" panose="02040602050305030304" pitchFamily="18" charset="0"/>
              </a:rPr>
              <a:t>dichiarare che nei propri confronti non sussistono le cause di decadenza, di sospensione o di divieto di cui all’articolo 67 del decreto legislativo 6 settembre 2011, n. 159 “Codice delle leggi antimafia e delle misure di prevenzione, nonché nuove disposizioni in materia di documentazione antimafia, a norma degli articoli 1 e 2 della legge 13 agosto 2010, n. 136”.</a:t>
            </a:r>
          </a:p>
          <a:p>
            <a:pPr marL="0" indent="0" algn="just">
              <a:buNone/>
            </a:pPr>
            <a:endParaRPr lang="it-IT"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2784072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3544C0DB-8170-C91A-24BA-6076ED584144}"/>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9053"/>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9072000" cy="1080000"/>
          </a:xfrm>
        </p:spPr>
        <p:txBody>
          <a:bodyPr/>
          <a:lstStyle/>
          <a:p>
            <a:pPr algn="just"/>
            <a:r>
              <a:rPr lang="it-IT" sz="2800">
                <a:latin typeface="Book Antiqua" panose="02040602050305030304" pitchFamily="18" charset="0"/>
              </a:rPr>
              <a:t>Domanda di contributo presentata da</a:t>
            </a:r>
            <a:r>
              <a:rPr kumimoji="0" lang="it-IT" sz="2800" b="0" i="0" u="none" strike="noStrike" kern="1200" cap="none" spc="0" normalizeH="0" baseline="0" noProof="0">
                <a:ln>
                  <a:noFill/>
                </a:ln>
                <a:solidFill>
                  <a:prstClr val="white"/>
                </a:solidFill>
                <a:effectLst/>
                <a:uLnTx/>
                <a:uFillTx/>
                <a:latin typeface="Book Antiqua" panose="02040602050305030304" pitchFamily="18" charset="0"/>
                <a:ea typeface="+mj-ea"/>
                <a:cs typeface="+mj-cs"/>
              </a:rPr>
              <a:t> </a:t>
            </a:r>
            <a:br>
              <a:rPr kumimoji="0" lang="it-IT" sz="2800" b="0" i="0" u="none" strike="noStrike" kern="1200" cap="none" spc="0" normalizeH="0" baseline="0" noProof="0">
                <a:ln>
                  <a:noFill/>
                </a:ln>
                <a:solidFill>
                  <a:prstClr val="white"/>
                </a:solidFill>
                <a:effectLst/>
                <a:uLnTx/>
                <a:uFillTx/>
                <a:latin typeface="Book Antiqua" panose="02040602050305030304" pitchFamily="18" charset="0"/>
                <a:ea typeface="+mj-ea"/>
                <a:cs typeface="+mj-cs"/>
              </a:rPr>
            </a:br>
            <a:r>
              <a:rPr kumimoji="0" lang="it-IT" sz="2800" b="0" i="0" u="none" strike="noStrike" kern="1200" cap="none" spc="0" normalizeH="0" baseline="0" noProof="0">
                <a:ln>
                  <a:noFill/>
                </a:ln>
                <a:solidFill>
                  <a:prstClr val="white"/>
                </a:solidFill>
                <a:effectLst/>
                <a:uLnTx/>
                <a:uFillTx/>
                <a:latin typeface="Book Antiqua" panose="02040602050305030304" pitchFamily="18" charset="0"/>
                <a:ea typeface="+mj-ea"/>
                <a:cs typeface="+mj-cs"/>
              </a:rPr>
              <a:t>Raggruppamenti Temporanei di Organismi (RTO)</a:t>
            </a:r>
            <a:r>
              <a:rPr lang="it-IT" sz="2800">
                <a:latin typeface="Book Antiqua" panose="02040602050305030304" pitchFamily="18" charset="0"/>
              </a:rPr>
              <a:t>  </a:t>
            </a:r>
            <a:br>
              <a:rPr lang="it-IT" sz="2400"/>
            </a:br>
            <a:endParaRPr lang="it-IT" sz="240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853247"/>
            <a:ext cx="9072000" cy="4536000"/>
          </a:xfrm>
        </p:spPr>
        <p:txBody>
          <a:bodyPr>
            <a:noAutofit/>
          </a:bodyPr>
          <a:lstStyle/>
          <a:p>
            <a:pPr marL="0" indent="0" algn="just">
              <a:buNone/>
            </a:pPr>
            <a:r>
              <a:rPr lang="it-IT" sz="2200" dirty="0">
                <a:latin typeface="Book Antiqua" panose="02040602050305030304" pitchFamily="18" charset="0"/>
              </a:rPr>
              <a:t>In fase di presentazione della domanda deve essere conferito </a:t>
            </a:r>
            <a:r>
              <a:rPr lang="it-IT" sz="2400" b="1" dirty="0">
                <a:latin typeface="Book Antiqua" panose="02040602050305030304" pitchFamily="18" charset="0"/>
              </a:rPr>
              <a:t>mandato collettivo speciale di rappresentanza </a:t>
            </a:r>
            <a:r>
              <a:rPr lang="it-IT" sz="2200" dirty="0">
                <a:latin typeface="Book Antiqua" panose="02040602050305030304" pitchFamily="18" charset="0"/>
              </a:rPr>
              <a:t>a un componente del Raggruppamento, qualificato mandatario.</a:t>
            </a:r>
          </a:p>
          <a:p>
            <a:pPr marL="0" indent="0" algn="just">
              <a:buNone/>
            </a:pPr>
            <a:endParaRPr lang="it-IT" sz="2200" dirty="0">
              <a:latin typeface="Book Antiqua" panose="02040602050305030304" pitchFamily="18" charset="0"/>
            </a:endParaRPr>
          </a:p>
          <a:p>
            <a:pPr marL="0" indent="0" algn="just">
              <a:buNone/>
            </a:pPr>
            <a:r>
              <a:rPr lang="it-IT" sz="2200" dirty="0">
                <a:latin typeface="Book Antiqua" panose="02040602050305030304" pitchFamily="18" charset="0"/>
              </a:rPr>
              <a:t>Il contributo regionale viene erogato al mandatario del progetto che successivamente ripartisce le quote agli aderenti secondo gli accordi sottoscritti.</a:t>
            </a:r>
          </a:p>
          <a:p>
            <a:pPr marL="0" indent="0" algn="ctr">
              <a:buNone/>
            </a:pPr>
            <a:endParaRPr lang="it-IT" i="1" dirty="0">
              <a:latin typeface="Book Antiqua" panose="02040602050305030304" pitchFamily="18" charset="0"/>
            </a:endParaRPr>
          </a:p>
          <a:p>
            <a:pPr marL="0" indent="0" algn="ctr">
              <a:buNone/>
            </a:pPr>
            <a:r>
              <a:rPr lang="it-IT" i="1" dirty="0">
                <a:latin typeface="Book Antiqua" panose="02040602050305030304" pitchFamily="18" charset="0"/>
              </a:rPr>
              <a:t>Si veda l’Allegato A0) Mandato collettivo speciale di rappresentanza</a:t>
            </a:r>
          </a:p>
          <a:p>
            <a:pPr marL="0" indent="0" algn="just">
              <a:buNone/>
            </a:pPr>
            <a:endParaRPr lang="it-IT" sz="2200" dirty="0">
              <a:latin typeface="Book Antiqua" panose="02040602050305030304" pitchFamily="18" charset="0"/>
            </a:endParaRPr>
          </a:p>
          <a:p>
            <a:pPr marL="0" indent="0" algn="just">
              <a:buNone/>
            </a:pPr>
            <a:endParaRPr lang="it-IT"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pic>
        <p:nvPicPr>
          <p:cNvPr id="8" name="Elemento grafico 7" descr="Dorso della mano con indice che punta verso destra contorno">
            <a:extLst>
              <a:ext uri="{FF2B5EF4-FFF2-40B4-BE49-F238E27FC236}">
                <a16:creationId xmlns:a16="http://schemas.microsoft.com/office/drawing/2014/main" id="{D01560DE-9E1E-D0E5-77C2-0E44E04EF1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1639" y="4669217"/>
            <a:ext cx="1404000" cy="1404000"/>
          </a:xfrm>
          <a:prstGeom prst="rect">
            <a:avLst/>
          </a:prstGeom>
        </p:spPr>
      </p:pic>
    </p:spTree>
    <p:extLst>
      <p:ext uri="{BB962C8B-B14F-4D97-AF65-F5344CB8AC3E}">
        <p14:creationId xmlns:p14="http://schemas.microsoft.com/office/powerpoint/2010/main" val="329537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3544C0DB-8170-C91A-24BA-6076ED584144}"/>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9053"/>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9072000" cy="540000"/>
          </a:xfrm>
        </p:spPr>
        <p:txBody>
          <a:bodyPr/>
          <a:lstStyle/>
          <a:p>
            <a:pPr algn="just"/>
            <a:r>
              <a:rPr lang="it-IT" sz="2800" dirty="0">
                <a:latin typeface="Book Antiqua" panose="02040602050305030304" pitchFamily="18" charset="0"/>
              </a:rPr>
              <a:t>Requisiti di ammissibilità dei richiedenti (RTO)</a:t>
            </a:r>
            <a:br>
              <a:rPr lang="it-IT" sz="2400" dirty="0"/>
            </a:b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1393639" y="1436383"/>
            <a:ext cx="9072000" cy="3960000"/>
          </a:xfrm>
        </p:spPr>
        <p:txBody>
          <a:bodyPr>
            <a:noAutofit/>
          </a:bodyPr>
          <a:lstStyle/>
          <a:p>
            <a:pPr marL="0" indent="0" algn="just">
              <a:buNone/>
            </a:pPr>
            <a:r>
              <a:rPr lang="it-IT" dirty="0">
                <a:latin typeface="Book Antiqua" panose="02040602050305030304" pitchFamily="18" charset="0"/>
              </a:rPr>
              <a:t>I requisiti devono essere posseduti al momento della presentazione della domanda di contributo dai singoli componenti dei Raggruppamenti.</a:t>
            </a:r>
          </a:p>
          <a:p>
            <a:pPr marL="0" indent="0" algn="just">
              <a:buNone/>
            </a:pPr>
            <a:endParaRPr lang="it-IT" dirty="0">
              <a:latin typeface="Book Antiqua" panose="02040602050305030304" pitchFamily="18" charset="0"/>
            </a:endParaRPr>
          </a:p>
          <a:p>
            <a:pPr marL="0" indent="0" algn="just">
              <a:buNone/>
            </a:pPr>
            <a:r>
              <a:rPr lang="it-IT" dirty="0">
                <a:latin typeface="Book Antiqua" panose="02040602050305030304" pitchFamily="18" charset="0"/>
              </a:rPr>
              <a:t>In sede di presentazione di domanda, i soggetti che compongono il Raggruppamento, qualora quest’ultimo non sia ancora giuridicamente costituito, devono dichiarare l’impegno a strutturarsi in RTO entro 30 giorni dall’assegnazione del contributo.</a:t>
            </a:r>
          </a:p>
          <a:p>
            <a:pPr marL="0" indent="0" algn="just">
              <a:buNone/>
            </a:pPr>
            <a:endParaRPr lang="it-IT" dirty="0">
              <a:latin typeface="Book Antiqua" panose="02040602050305030304" pitchFamily="18" charset="0"/>
            </a:endParaRPr>
          </a:p>
          <a:p>
            <a:pPr marL="0" indent="0" algn="just">
              <a:buNone/>
            </a:pPr>
            <a:r>
              <a:rPr lang="it-IT" b="1" dirty="0">
                <a:latin typeface="Book Antiqua" panose="02040602050305030304" pitchFamily="18" charset="0"/>
              </a:rPr>
              <a:t>Il numero minimo inderogabile dei componenti è costituito da tre soggetti.</a:t>
            </a:r>
          </a:p>
          <a:p>
            <a:pPr marL="0" indent="0" algn="just">
              <a:buNone/>
            </a:pPr>
            <a:endParaRPr lang="it-IT" dirty="0">
              <a:latin typeface="Book Antiqua" panose="02040602050305030304" pitchFamily="18" charset="0"/>
            </a:endParaRPr>
          </a:p>
          <a:p>
            <a:pPr marL="0" indent="0" algn="just">
              <a:buNone/>
            </a:pPr>
            <a:r>
              <a:rPr lang="it-IT" dirty="0">
                <a:latin typeface="Book Antiqua" panose="02040602050305030304" pitchFamily="18" charset="0"/>
              </a:rPr>
              <a:t>I soggetti devono essere dotati di uno statuto regolarmente registrato.</a:t>
            </a:r>
          </a:p>
          <a:p>
            <a:pPr marL="0" indent="0" algn="just">
              <a:buNone/>
            </a:pPr>
            <a:endParaRPr lang="it-IT" dirty="0">
              <a:latin typeface="Book Antiqua" panose="02040602050305030304" pitchFamily="18" charset="0"/>
            </a:endParaRP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2459100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schermata, luce, oscurità&#10;&#10;Descrizione generata automaticamente">
            <a:extLst>
              <a:ext uri="{FF2B5EF4-FFF2-40B4-BE49-F238E27FC236}">
                <a16:creationId xmlns:a16="http://schemas.microsoft.com/office/drawing/2014/main" id="{3544C0DB-8170-C91A-24BA-6076ED584144}"/>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0" y="9053"/>
            <a:ext cx="12189600" cy="6858000"/>
          </a:xfrm>
          <a:prstGeom prst="rect">
            <a:avLst/>
          </a:prstGeom>
        </p:spPr>
      </p:pic>
      <p:sp>
        <p:nvSpPr>
          <p:cNvPr id="6" name="Titolo 5">
            <a:extLst>
              <a:ext uri="{FF2B5EF4-FFF2-40B4-BE49-F238E27FC236}">
                <a16:creationId xmlns:a16="http://schemas.microsoft.com/office/drawing/2014/main" id="{C2F05CC4-7251-0843-DF33-C908A3CBA84F}"/>
              </a:ext>
            </a:extLst>
          </p:cNvPr>
          <p:cNvSpPr>
            <a:spLocks noGrp="1"/>
          </p:cNvSpPr>
          <p:nvPr>
            <p:ph type="title"/>
          </p:nvPr>
        </p:nvSpPr>
        <p:spPr>
          <a:xfrm>
            <a:off x="1393639" y="452718"/>
            <a:ext cx="3672000" cy="900000"/>
          </a:xfrm>
        </p:spPr>
        <p:txBody>
          <a:bodyPr/>
          <a:lstStyle/>
          <a:p>
            <a:pPr algn="just"/>
            <a:r>
              <a:rPr lang="it-IT" sz="2800" dirty="0">
                <a:latin typeface="Book Antiqua" panose="02040602050305030304" pitchFamily="18" charset="0"/>
              </a:rPr>
              <a:t>Atto costitutivo RTO </a:t>
            </a:r>
            <a:br>
              <a:rPr lang="it-IT" sz="2400" dirty="0"/>
            </a:br>
            <a:endParaRPr lang="it-IT" sz="2400" dirty="0"/>
          </a:p>
        </p:txBody>
      </p:sp>
      <p:sp>
        <p:nvSpPr>
          <p:cNvPr id="7" name="Segnaposto contenuto 6">
            <a:extLst>
              <a:ext uri="{FF2B5EF4-FFF2-40B4-BE49-F238E27FC236}">
                <a16:creationId xmlns:a16="http://schemas.microsoft.com/office/drawing/2014/main" id="{2315AF30-530F-3B09-CBDA-966F1E0C02AD}"/>
              </a:ext>
            </a:extLst>
          </p:cNvPr>
          <p:cNvSpPr>
            <a:spLocks noGrp="1"/>
          </p:cNvSpPr>
          <p:nvPr>
            <p:ph idx="1"/>
          </p:nvPr>
        </p:nvSpPr>
        <p:spPr>
          <a:xfrm>
            <a:off x="694800" y="1142576"/>
            <a:ext cx="10800000" cy="5400000"/>
          </a:xfrm>
        </p:spPr>
        <p:txBody>
          <a:bodyPr>
            <a:noAutofit/>
          </a:bodyPr>
          <a:lstStyle/>
          <a:p>
            <a:pPr marL="0" indent="0" algn="just">
              <a:buNone/>
            </a:pPr>
            <a:r>
              <a:rPr lang="it-IT" sz="1800" dirty="0">
                <a:latin typeface="Book Antiqua" panose="02040602050305030304" pitchFamily="18" charset="0"/>
              </a:rPr>
              <a:t>L’atto costitutivo, da formalizzare mediante atto pubblico o scrittura privata autenticata, deve contenere necessariamente i seguenti elementi:</a:t>
            </a:r>
          </a:p>
          <a:p>
            <a:pPr algn="just">
              <a:buFont typeface="Arial" panose="020B0604020202020204" pitchFamily="34" charset="0"/>
              <a:buChar char="•"/>
            </a:pPr>
            <a:r>
              <a:rPr lang="it-IT" sz="1800" dirty="0">
                <a:latin typeface="Book Antiqua" panose="02040602050305030304" pitchFamily="18" charset="0"/>
              </a:rPr>
              <a:t>mandato collettivo speciale di rappresentanza ad un soggetto aderente nei confronti della Regione Emilia-Romagna;</a:t>
            </a:r>
          </a:p>
          <a:p>
            <a:pPr algn="just">
              <a:buFont typeface="Arial" panose="020B0604020202020204" pitchFamily="34" charset="0"/>
              <a:buChar char="•"/>
            </a:pPr>
            <a:r>
              <a:rPr lang="it-IT" sz="1800" dirty="0">
                <a:latin typeface="Book Antiqua" panose="02040602050305030304" pitchFamily="18" charset="0"/>
              </a:rPr>
              <a:t>relativa procura, conferita al legale rappresentante del soggetto capofila, ed il mandato, gratuito e irrevocabile;</a:t>
            </a:r>
          </a:p>
          <a:p>
            <a:pPr algn="just">
              <a:buFont typeface="Arial" panose="020B0604020202020204" pitchFamily="34" charset="0"/>
              <a:buChar char="•"/>
            </a:pPr>
            <a:r>
              <a:rPr lang="it-IT" sz="1800" dirty="0">
                <a:latin typeface="Book Antiqua" panose="02040602050305030304" pitchFamily="18" charset="0"/>
              </a:rPr>
              <a:t>esplicita indicazione del progetto e dell’Invito per il quale si costituisce il RTO, la ripartizione delle quote di progetto di attività definite in percentuali e degli impegni finanziari fra soggetti aderenti;</a:t>
            </a:r>
          </a:p>
          <a:p>
            <a:pPr algn="just">
              <a:buFont typeface="Arial" panose="020B0604020202020204" pitchFamily="34" charset="0"/>
              <a:buChar char="•"/>
            </a:pPr>
            <a:r>
              <a:rPr lang="it-IT" sz="1800" dirty="0">
                <a:latin typeface="Book Antiqua" panose="02040602050305030304" pitchFamily="18" charset="0"/>
              </a:rPr>
              <a:t>mandato irrevocabile al soggetto capofila per l’incasso del contributo;</a:t>
            </a:r>
          </a:p>
          <a:p>
            <a:pPr algn="just">
              <a:buFont typeface="Arial" panose="020B0604020202020204" pitchFamily="34" charset="0"/>
              <a:buChar char="•"/>
            </a:pPr>
            <a:r>
              <a:rPr lang="it-IT" sz="1800" dirty="0">
                <a:latin typeface="Book Antiqua" panose="02040602050305030304" pitchFamily="18" charset="0"/>
              </a:rPr>
              <a:t>dichiarazione di impegno, da parte del soggetto capofila, a versare alle altre parti aderenti al RTO la quota del contributo ricevuto dalla Regione Emilia-Romagna a ciascuna di esse spettante;</a:t>
            </a:r>
          </a:p>
          <a:p>
            <a:pPr algn="just">
              <a:buFont typeface="Arial" panose="020B0604020202020204" pitchFamily="34" charset="0"/>
              <a:buChar char="•"/>
            </a:pPr>
            <a:r>
              <a:rPr lang="it-IT" sz="1800" dirty="0">
                <a:latin typeface="Book Antiqua" panose="02040602050305030304" pitchFamily="18" charset="0"/>
              </a:rPr>
              <a:t>durata del RTO compatibile con gli obblighi indicati nel presente Invito;</a:t>
            </a:r>
          </a:p>
          <a:p>
            <a:pPr algn="just">
              <a:buFont typeface="Arial" panose="020B0604020202020204" pitchFamily="34" charset="0"/>
              <a:buChar char="•"/>
            </a:pPr>
            <a:r>
              <a:rPr lang="it-IT" sz="1800" dirty="0">
                <a:latin typeface="Book Antiqua" panose="02040602050305030304" pitchFamily="18" charset="0"/>
              </a:rPr>
              <a:t>richiesta di autorizzazione alla Regione Emilia-Romagna di eventuali variazioni delle quote sociali.</a:t>
            </a:r>
          </a:p>
          <a:p>
            <a:pPr marL="0" indent="0" algn="just">
              <a:buNone/>
            </a:pPr>
            <a:r>
              <a:rPr lang="it-IT" sz="1800" dirty="0">
                <a:latin typeface="Book Antiqua" panose="02040602050305030304" pitchFamily="18" charset="0"/>
              </a:rPr>
              <a:t>L’atto costitutivo dovrà prevedere e rinviare ad un apposito regolamento </a:t>
            </a:r>
            <a:r>
              <a:rPr lang="it-IT" sz="1800" b="1" dirty="0">
                <a:latin typeface="Book Antiqua" panose="02040602050305030304" pitchFamily="18" charset="0"/>
              </a:rPr>
              <a:t>da produrre entro 90 giorni </a:t>
            </a:r>
            <a:r>
              <a:rPr lang="it-IT" sz="1800" dirty="0">
                <a:latin typeface="Book Antiqua" panose="02040602050305030304" pitchFamily="18" charset="0"/>
              </a:rPr>
              <a:t>dall’assegnazione del contributo.</a:t>
            </a:r>
          </a:p>
        </p:txBody>
      </p:sp>
      <p:sp>
        <p:nvSpPr>
          <p:cNvPr id="4" name="Rettangolo 3">
            <a:extLst>
              <a:ext uri="{FF2B5EF4-FFF2-40B4-BE49-F238E27FC236}">
                <a16:creationId xmlns:a16="http://schemas.microsoft.com/office/drawing/2014/main" id="{D0E15A2A-62EC-BD7A-375E-568047D345A2}"/>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Tree>
    <p:extLst>
      <p:ext uri="{BB962C8B-B14F-4D97-AF65-F5344CB8AC3E}">
        <p14:creationId xmlns:p14="http://schemas.microsoft.com/office/powerpoint/2010/main" val="3924183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schermata, luce, oscurità&#10;&#10;Descrizione generata automaticamente">
            <a:extLst>
              <a:ext uri="{FF2B5EF4-FFF2-40B4-BE49-F238E27FC236}">
                <a16:creationId xmlns:a16="http://schemas.microsoft.com/office/drawing/2014/main" id="{DEE5F5E8-3345-2F1F-6BBD-61354692A318}"/>
              </a:ext>
            </a:extLst>
          </p:cNvPr>
          <p:cNvPicPr>
            <a:picLocks/>
          </p:cNvPicPr>
          <p:nvPr/>
        </p:nvPicPr>
        <p:blipFill>
          <a:blip r:embed="rId3">
            <a:alphaModFix amt="5000"/>
            <a:extLst>
              <a:ext uri="{28A0092B-C50C-407E-A947-70E740481C1C}">
                <a14:useLocalDpi xmlns:a14="http://schemas.microsoft.com/office/drawing/2010/main" val="0"/>
              </a:ext>
            </a:extLst>
          </a:blip>
          <a:stretch>
            <a:fillRect/>
          </a:stretch>
        </p:blipFill>
        <p:spPr>
          <a:xfrm>
            <a:off x="2400" y="0"/>
            <a:ext cx="12189600" cy="6858000"/>
          </a:xfrm>
          <a:prstGeom prst="rect">
            <a:avLst/>
          </a:prstGeom>
        </p:spPr>
      </p:pic>
      <p:sp>
        <p:nvSpPr>
          <p:cNvPr id="2" name="Titolo 1">
            <a:extLst>
              <a:ext uri="{FF2B5EF4-FFF2-40B4-BE49-F238E27FC236}">
                <a16:creationId xmlns:a16="http://schemas.microsoft.com/office/drawing/2014/main" id="{0F6E634D-71CE-0A6C-6118-5B5D51241CC6}"/>
              </a:ext>
            </a:extLst>
          </p:cNvPr>
          <p:cNvSpPr>
            <a:spLocks noGrp="1"/>
          </p:cNvSpPr>
          <p:nvPr>
            <p:ph type="title"/>
          </p:nvPr>
        </p:nvSpPr>
        <p:spPr>
          <a:xfrm>
            <a:off x="1407600" y="453141"/>
            <a:ext cx="9072000" cy="1080000"/>
          </a:xfrm>
        </p:spPr>
        <p:txBody>
          <a:bodyPr/>
          <a:lstStyle/>
          <a:p>
            <a:pPr algn="just"/>
            <a:r>
              <a:rPr lang="it-IT" sz="2800" dirty="0">
                <a:latin typeface="Book Antiqua" panose="02040602050305030304" pitchFamily="18" charset="0"/>
              </a:rPr>
              <a:t>Progetti ammissibili: incentivi per lo svolgimento di corsi di alfabetizzazione delle formazioni bandistiche</a:t>
            </a:r>
            <a:endParaRPr lang="it-IT" sz="1800" dirty="0"/>
          </a:p>
        </p:txBody>
      </p:sp>
      <p:graphicFrame>
        <p:nvGraphicFramePr>
          <p:cNvPr id="3" name="Segnaposto contenuto 2">
            <a:extLst>
              <a:ext uri="{FF2B5EF4-FFF2-40B4-BE49-F238E27FC236}">
                <a16:creationId xmlns:a16="http://schemas.microsoft.com/office/drawing/2014/main" id="{A6EF78D6-7974-F9C5-2D77-09D3BAA29D07}"/>
              </a:ext>
            </a:extLst>
          </p:cNvPr>
          <p:cNvGraphicFramePr>
            <a:graphicFrameLocks noGrp="1"/>
          </p:cNvGraphicFramePr>
          <p:nvPr>
            <p:ph idx="1"/>
            <p:extLst>
              <p:ext uri="{D42A27DB-BD31-4B8C-83A1-F6EECF244321}">
                <p14:modId xmlns:p14="http://schemas.microsoft.com/office/powerpoint/2010/main" val="3382815532"/>
              </p:ext>
            </p:extLst>
          </p:nvPr>
        </p:nvGraphicFramePr>
        <p:xfrm>
          <a:off x="1479600" y="2837885"/>
          <a:ext cx="9000000" cy="2450313"/>
        </p:xfrm>
        <a:graphic>
          <a:graphicData uri="http://schemas.openxmlformats.org/drawingml/2006/table">
            <a:tbl>
              <a:tblPr firstRow="1" bandRow="1">
                <a:tableStyleId>{5C22544A-7EE6-4342-B048-85BDC9FD1C3A}</a:tableStyleId>
              </a:tblPr>
              <a:tblGrid>
                <a:gridCol w="2250000">
                  <a:extLst>
                    <a:ext uri="{9D8B030D-6E8A-4147-A177-3AD203B41FA5}">
                      <a16:colId xmlns:a16="http://schemas.microsoft.com/office/drawing/2014/main" val="4160774343"/>
                    </a:ext>
                  </a:extLst>
                </a:gridCol>
                <a:gridCol w="2250000">
                  <a:extLst>
                    <a:ext uri="{9D8B030D-6E8A-4147-A177-3AD203B41FA5}">
                      <a16:colId xmlns:a16="http://schemas.microsoft.com/office/drawing/2014/main" val="1464298609"/>
                    </a:ext>
                  </a:extLst>
                </a:gridCol>
                <a:gridCol w="2250000">
                  <a:extLst>
                    <a:ext uri="{9D8B030D-6E8A-4147-A177-3AD203B41FA5}">
                      <a16:colId xmlns:a16="http://schemas.microsoft.com/office/drawing/2014/main" val="2512144542"/>
                    </a:ext>
                  </a:extLst>
                </a:gridCol>
                <a:gridCol w="2250000">
                  <a:extLst>
                    <a:ext uri="{9D8B030D-6E8A-4147-A177-3AD203B41FA5}">
                      <a16:colId xmlns:a16="http://schemas.microsoft.com/office/drawing/2014/main" val="2438952671"/>
                    </a:ext>
                  </a:extLst>
                </a:gridCol>
              </a:tblGrid>
              <a:tr h="432000">
                <a:tc>
                  <a:txBody>
                    <a:bodyPr/>
                    <a:lstStyle/>
                    <a:p>
                      <a:pPr algn="ctr">
                        <a:lnSpc>
                          <a:spcPct val="115000"/>
                        </a:lnSpc>
                        <a:spcAft>
                          <a:spcPts val="1000"/>
                        </a:spcAft>
                      </a:pPr>
                      <a:r>
                        <a:rPr lang="it-IT" sz="1400" kern="50" dirty="0">
                          <a:effectLst/>
                          <a:latin typeface="Book Antiqua" panose="02040602050305030304" pitchFamily="18" charset="0"/>
                          <a:ea typeface="SimSun" panose="02010600030101010101" pitchFamily="2" charset="-122"/>
                        </a:rPr>
                        <a:t>TIPOLOGIA</a:t>
                      </a:r>
                    </a:p>
                  </a:txBody>
                  <a:tcPr marL="6350" marR="6350" marT="0" marB="0" anchor="ctr"/>
                </a:tc>
                <a:tc>
                  <a:txBody>
                    <a:bodyPr/>
                    <a:lstStyle/>
                    <a:p>
                      <a:pPr algn="ctr">
                        <a:lnSpc>
                          <a:spcPct val="115000"/>
                        </a:lnSpc>
                        <a:spcAft>
                          <a:spcPts val="1000"/>
                        </a:spcAft>
                      </a:pPr>
                      <a:r>
                        <a:rPr lang="it-IT" sz="1400" kern="50" dirty="0">
                          <a:effectLst/>
                          <a:latin typeface="Book Antiqua" panose="02040602050305030304" pitchFamily="18" charset="0"/>
                          <a:ea typeface="SimSun" panose="02010600030101010101" pitchFamily="2" charset="-122"/>
                        </a:rPr>
                        <a:t>ORARIO SETTIMANALE</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ALLIEVI</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INCENTIVO MASSIMO PER CORSO PREVISTO IN EURO</a:t>
                      </a:r>
                    </a:p>
                  </a:txBody>
                  <a:tcPr marL="6350" marR="6350" marT="0" marB="0" anchor="ctr"/>
                </a:tc>
                <a:extLst>
                  <a:ext uri="{0D108BD9-81ED-4DB2-BD59-A6C34878D82A}">
                    <a16:rowId xmlns:a16="http://schemas.microsoft.com/office/drawing/2014/main" val="4044403248"/>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A</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4,30 ore</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Da 5 a 10</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1.500,00</a:t>
                      </a:r>
                    </a:p>
                  </a:txBody>
                  <a:tcPr marL="6350" marR="6350" marT="0" marB="0" anchor="ctr"/>
                </a:tc>
                <a:extLst>
                  <a:ext uri="{0D108BD9-81ED-4DB2-BD59-A6C34878D82A}">
                    <a16:rowId xmlns:a16="http://schemas.microsoft.com/office/drawing/2014/main" val="434298472"/>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B</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7,30 ore (su almeno 2 giorni)</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Da 11 a 20</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2.500,00</a:t>
                      </a:r>
                    </a:p>
                  </a:txBody>
                  <a:tcPr marL="6350" marR="6350" marT="0" marB="0" anchor="ctr"/>
                </a:tc>
                <a:extLst>
                  <a:ext uri="{0D108BD9-81ED-4DB2-BD59-A6C34878D82A}">
                    <a16:rowId xmlns:a16="http://schemas.microsoft.com/office/drawing/2014/main" val="1854133922"/>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C</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9 ore (su almeno 2 giorni)</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Da 21 a 40</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3.500,00</a:t>
                      </a:r>
                    </a:p>
                  </a:txBody>
                  <a:tcPr marL="6350" marR="6350" marT="0" marB="0" anchor="ctr"/>
                </a:tc>
                <a:extLst>
                  <a:ext uri="{0D108BD9-81ED-4DB2-BD59-A6C34878D82A}">
                    <a16:rowId xmlns:a16="http://schemas.microsoft.com/office/drawing/2014/main" val="3774627621"/>
                  </a:ext>
                </a:extLst>
              </a:tr>
              <a:tr h="432000">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D</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13 ore (su almeno 3 giorni)</a:t>
                      </a:r>
                    </a:p>
                  </a:txBody>
                  <a:tcPr marL="6350" marR="6350" marT="0" marB="0" anchor="ctr"/>
                </a:tc>
                <a:tc>
                  <a:txBody>
                    <a:bodyPr/>
                    <a:lstStyle/>
                    <a:p>
                      <a:pPr algn="ctr">
                        <a:lnSpc>
                          <a:spcPct val="115000"/>
                        </a:lnSpc>
                        <a:spcAft>
                          <a:spcPts val="1000"/>
                        </a:spcAft>
                      </a:pPr>
                      <a:r>
                        <a:rPr lang="it-IT" sz="1400" kern="50">
                          <a:effectLst/>
                          <a:latin typeface="Book Antiqua" panose="02040602050305030304" pitchFamily="18" charset="0"/>
                          <a:ea typeface="SimSun" panose="02010600030101010101" pitchFamily="2" charset="-122"/>
                        </a:rPr>
                        <a:t>Oltre 40 allievi</a:t>
                      </a:r>
                    </a:p>
                  </a:txBody>
                  <a:tcPr marL="6350" marR="6350" marT="0" marB="0" anchor="ctr"/>
                </a:tc>
                <a:tc>
                  <a:txBody>
                    <a:bodyPr/>
                    <a:lstStyle/>
                    <a:p>
                      <a:pPr algn="ctr">
                        <a:lnSpc>
                          <a:spcPct val="115000"/>
                        </a:lnSpc>
                        <a:spcAft>
                          <a:spcPts val="1000"/>
                        </a:spcAft>
                      </a:pPr>
                      <a:r>
                        <a:rPr lang="it-IT" sz="1400" kern="50" dirty="0">
                          <a:effectLst/>
                          <a:latin typeface="Book Antiqua" panose="02040602050305030304" pitchFamily="18" charset="0"/>
                          <a:ea typeface="SimSun" panose="02010600030101010101" pitchFamily="2" charset="-122"/>
                        </a:rPr>
                        <a:t>4.500,00</a:t>
                      </a:r>
                    </a:p>
                  </a:txBody>
                  <a:tcPr marL="6350" marR="6350" marT="0" marB="0" anchor="ctr"/>
                </a:tc>
                <a:extLst>
                  <a:ext uri="{0D108BD9-81ED-4DB2-BD59-A6C34878D82A}">
                    <a16:rowId xmlns:a16="http://schemas.microsoft.com/office/drawing/2014/main" val="1934790263"/>
                  </a:ext>
                </a:extLst>
              </a:tr>
            </a:tbl>
          </a:graphicData>
        </a:graphic>
      </p:graphicFrame>
      <p:sp>
        <p:nvSpPr>
          <p:cNvPr id="10" name="CasellaDiTesto 9">
            <a:extLst>
              <a:ext uri="{FF2B5EF4-FFF2-40B4-BE49-F238E27FC236}">
                <a16:creationId xmlns:a16="http://schemas.microsoft.com/office/drawing/2014/main" id="{7824C968-EAEF-AEA4-6CB2-63D613E9B497}"/>
              </a:ext>
            </a:extLst>
          </p:cNvPr>
          <p:cNvSpPr txBox="1"/>
          <p:nvPr/>
        </p:nvSpPr>
        <p:spPr>
          <a:xfrm>
            <a:off x="1479600" y="1447550"/>
            <a:ext cx="9072000" cy="1323439"/>
          </a:xfrm>
          <a:prstGeom prst="rect">
            <a:avLst/>
          </a:prstGeom>
          <a:noFill/>
        </p:spPr>
        <p:txBody>
          <a:bodyPr wrap="square" rtlCol="0">
            <a:spAutoFit/>
          </a:bodyPr>
          <a:lstStyle/>
          <a:p>
            <a:pPr algn="just"/>
            <a:r>
              <a:rPr lang="it-IT" sz="2000" kern="50" dirty="0">
                <a:effectLst/>
                <a:latin typeface="Book Antiqua" panose="02040602050305030304" pitchFamily="18" charset="0"/>
                <a:ea typeface="SimSun" panose="02010600030101010101" pitchFamily="2" charset="-122"/>
              </a:rPr>
              <a:t>I progetti che prevedono incentivi per corsi di alfabetizzazione delle formazioni bandistiche devono assicurare che tali corsi abbiano una durata non inferiore a otto mesi all’anno solare, prevedano un orario settimanale non inferiore alle 4,30 ore e un minimo di 5 allievi.</a:t>
            </a:r>
            <a:endParaRPr lang="it-IT" sz="2000" dirty="0">
              <a:latin typeface="Book Antiqua" panose="02040602050305030304" pitchFamily="18" charset="0"/>
            </a:endParaRPr>
          </a:p>
        </p:txBody>
      </p:sp>
      <p:sp>
        <p:nvSpPr>
          <p:cNvPr id="11" name="Rettangolo 10">
            <a:extLst>
              <a:ext uri="{FF2B5EF4-FFF2-40B4-BE49-F238E27FC236}">
                <a16:creationId xmlns:a16="http://schemas.microsoft.com/office/drawing/2014/main" id="{6B952639-E553-1D05-D810-CC508A54C5CB}"/>
              </a:ext>
            </a:extLst>
          </p:cNvPr>
          <p:cNvSpPr/>
          <p:nvPr/>
        </p:nvSpPr>
        <p:spPr>
          <a:xfrm>
            <a:off x="1866000" y="6332434"/>
            <a:ext cx="8460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900">
                <a:latin typeface="Book Antiqua" panose="02040602050305030304" pitchFamily="18" charset="0"/>
              </a:rPr>
              <a:t>Invito alla presentazione di progetti per la qualificazione dell'alfabetizzazione musicale ai sensi dell’articolo 5 della L.R. 2/2018 per il triennio 2024-2026</a:t>
            </a:r>
          </a:p>
          <a:p>
            <a:pPr algn="just"/>
            <a:endParaRPr lang="it-IT" sz="900"/>
          </a:p>
        </p:txBody>
      </p:sp>
      <p:sp>
        <p:nvSpPr>
          <p:cNvPr id="4" name="CasellaDiTesto 3">
            <a:extLst>
              <a:ext uri="{FF2B5EF4-FFF2-40B4-BE49-F238E27FC236}">
                <a16:creationId xmlns:a16="http://schemas.microsoft.com/office/drawing/2014/main" id="{4C116552-F945-9231-4AF5-AF18B3EE812E}"/>
              </a:ext>
            </a:extLst>
          </p:cNvPr>
          <p:cNvSpPr txBox="1"/>
          <p:nvPr/>
        </p:nvSpPr>
        <p:spPr>
          <a:xfrm>
            <a:off x="1407600" y="5417652"/>
            <a:ext cx="9072000" cy="830997"/>
          </a:xfrm>
          <a:prstGeom prst="rect">
            <a:avLst/>
          </a:prstGeom>
          <a:noFill/>
        </p:spPr>
        <p:txBody>
          <a:bodyPr wrap="square" rtlCol="0">
            <a:spAutoFit/>
          </a:bodyPr>
          <a:lstStyle/>
          <a:p>
            <a:pPr algn="just"/>
            <a:r>
              <a:rPr lang="it-IT" sz="1600" dirty="0">
                <a:latin typeface="Book Antiqua" panose="02040602050305030304" pitchFamily="18" charset="0"/>
              </a:rPr>
              <a:t>L’insegnamento musicale deve complessivamente comprendere lo studio degli strumenti che compongono l’organico della piccola banda: flauto e ottavino, clarinetti, saxofoni, corno, tromba, tromboni, flicorni e percussioni.</a:t>
            </a:r>
          </a:p>
        </p:txBody>
      </p:sp>
    </p:spTree>
    <p:extLst>
      <p:ext uri="{BB962C8B-B14F-4D97-AF65-F5344CB8AC3E}">
        <p14:creationId xmlns:p14="http://schemas.microsoft.com/office/powerpoint/2010/main" val="3953425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205</TotalTime>
  <Words>4608</Words>
  <Application>Microsoft Office PowerPoint</Application>
  <PresentationFormat>Widescreen</PresentationFormat>
  <Paragraphs>292</Paragraphs>
  <Slides>33</Slides>
  <Notes>32</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Ione</vt:lpstr>
      <vt:lpstr>Invito alla presentazione di progetti  per la qualificazione dell'alfabetizzazione musicale  ai sensi dell’articolo 5 della L.R. 2/2018  per il triennio 2024-2026</vt:lpstr>
      <vt:lpstr>Programma regionale per lo sviluppo del settore musicale, ai sensi dell'art. 10 della L.R. n. 2 del 16 marzo 2018. Priorità, strategie e azioni per il triennio 2024-2026 </vt:lpstr>
      <vt:lpstr>Presentazione standard di PowerPoint</vt:lpstr>
      <vt:lpstr>Presentazione standard di PowerPoint</vt:lpstr>
      <vt:lpstr>Requisiti di ammissibilità dei richiedenti </vt:lpstr>
      <vt:lpstr>Domanda di contributo presentata da  Raggruppamenti Temporanei di Organismi (RTO)   </vt:lpstr>
      <vt:lpstr>Requisiti di ammissibilità dei richiedenti (RTO) </vt:lpstr>
      <vt:lpstr>Atto costitutivo RTO  </vt:lpstr>
      <vt:lpstr>Progetti ammissibili: incentivi per lo svolgimento di corsi di alfabetizzazione delle formazioni bandistiche</vt:lpstr>
      <vt:lpstr>Progetti ammissibili: incentivi per lo svolgimento di corsi di alfabetizzazione delle formazioni bandistiche</vt:lpstr>
      <vt:lpstr>Progetti ammissibili: incentivi per lo svolgimento di corsi di alfabetizzazione delle formazioni corali</vt:lpstr>
      <vt:lpstr>Progetti ammissibili: incentivi per lo svolgimento di corsi di alfabetizzazione delle scuole di musica</vt:lpstr>
      <vt:lpstr>Ulteriori progetti di alfabetizzazione </vt:lpstr>
      <vt:lpstr>Azioni di sistema </vt:lpstr>
      <vt:lpstr>Tipologia di spese ammissibili </vt:lpstr>
      <vt:lpstr>Tipologia di spese ammissibili (II parte) </vt:lpstr>
      <vt:lpstr>Tipologia di spese NON ammissibili </vt:lpstr>
      <vt:lpstr>Tipologia di spese NON ammissibili (II parte) </vt:lpstr>
      <vt:lpstr>Intensità del contributo regionale  </vt:lpstr>
      <vt:lpstr>Presentazione della domanda di contributo </vt:lpstr>
      <vt:lpstr>Termini di presentazione della domanda </vt:lpstr>
      <vt:lpstr>Criteri di valutazione </vt:lpstr>
      <vt:lpstr>Modalità di liquidazione dei contributi (I tranche)  </vt:lpstr>
      <vt:lpstr>Modalità di liquidazione dei contributi (saldo)  </vt:lpstr>
      <vt:lpstr>Variazione ai progetti </vt:lpstr>
      <vt:lpstr>Modalità di rendicontazione dei progetti </vt:lpstr>
      <vt:lpstr>Revoca e restituzione del contributo </vt:lpstr>
      <vt:lpstr>Riduzione del contributo </vt:lpstr>
      <vt:lpstr>Variazioni relative al soggetto beneficiario </vt:lpstr>
      <vt:lpstr>Variazioni relative al soggetto beneficiario (II parte) </vt:lpstr>
      <vt:lpstr>Obblighi dei soggetti beneficiari</vt:lpstr>
      <vt:lpstr>Riepilogo scadenze</vt:lpstr>
      <vt:lpstr>Informazioni utili</vt:lpstr>
    </vt:vector>
  </TitlesOfParts>
  <Company>Regione Emilia-Romagna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Musica in Emilia-Romagna</dc:title>
  <dc:creator>Di Salvo Laura</dc:creator>
  <cp:lastModifiedBy>Giuliano Simona Adalgisa Anna</cp:lastModifiedBy>
  <cp:revision>3</cp:revision>
  <cp:lastPrinted>2024-04-18T09:27:27Z</cp:lastPrinted>
  <dcterms:created xsi:type="dcterms:W3CDTF">2023-12-06T11:22:56Z</dcterms:created>
  <dcterms:modified xsi:type="dcterms:W3CDTF">2024-04-19T09:09:15Z</dcterms:modified>
</cp:coreProperties>
</file>