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8"/>
  </p:notesMasterIdLst>
  <p:sldIdLst>
    <p:sldId id="263" r:id="rId2"/>
    <p:sldId id="257" r:id="rId3"/>
    <p:sldId id="281" r:id="rId4"/>
    <p:sldId id="282" r:id="rId5"/>
    <p:sldId id="283" r:id="rId6"/>
    <p:sldId id="300" r:id="rId7"/>
    <p:sldId id="284" r:id="rId8"/>
    <p:sldId id="301" r:id="rId9"/>
    <p:sldId id="279" r:id="rId10"/>
    <p:sldId id="285" r:id="rId11"/>
    <p:sldId id="258" r:id="rId12"/>
    <p:sldId id="265" r:id="rId13"/>
    <p:sldId id="260" r:id="rId14"/>
    <p:sldId id="256" r:id="rId15"/>
    <p:sldId id="286" r:id="rId16"/>
    <p:sldId id="287" r:id="rId17"/>
    <p:sldId id="288" r:id="rId18"/>
    <p:sldId id="289" r:id="rId19"/>
    <p:sldId id="264" r:id="rId20"/>
    <p:sldId id="290" r:id="rId21"/>
    <p:sldId id="291" r:id="rId22"/>
    <p:sldId id="292" r:id="rId23"/>
    <p:sldId id="293" r:id="rId24"/>
    <p:sldId id="267" r:id="rId25"/>
    <p:sldId id="294" r:id="rId26"/>
    <p:sldId id="269" r:id="rId27"/>
    <p:sldId id="272" r:id="rId28"/>
    <p:sldId id="275" r:id="rId29"/>
    <p:sldId id="276" r:id="rId30"/>
    <p:sldId id="295" r:id="rId31"/>
    <p:sldId id="296" r:id="rId32"/>
    <p:sldId id="297" r:id="rId33"/>
    <p:sldId id="274" r:id="rId34"/>
    <p:sldId id="277" r:id="rId35"/>
    <p:sldId id="299" r:id="rId36"/>
    <p:sldId id="298"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liano Simona Adalgisa Anna" userId="e6217714-d8b6-4b46-90e8-4964837bca4f" providerId="ADAL" clId="{47428C18-E087-4F07-93C3-5D8D29296AAB}"/>
    <pc:docChg chg="custSel modSld">
      <pc:chgData name="Giuliano Simona Adalgisa Anna" userId="e6217714-d8b6-4b46-90e8-4964837bca4f" providerId="ADAL" clId="{47428C18-E087-4F07-93C3-5D8D29296AAB}" dt="2024-04-18T12:49:40.307" v="31" actId="113"/>
      <pc:docMkLst>
        <pc:docMk/>
      </pc:docMkLst>
      <pc:sldChg chg="modSp mod">
        <pc:chgData name="Giuliano Simona Adalgisa Anna" userId="e6217714-d8b6-4b46-90e8-4964837bca4f" providerId="ADAL" clId="{47428C18-E087-4F07-93C3-5D8D29296AAB}" dt="2024-04-18T12:42:16.487" v="0" actId="20577"/>
        <pc:sldMkLst>
          <pc:docMk/>
          <pc:sldMk cId="1018567094" sldId="263"/>
        </pc:sldMkLst>
        <pc:spChg chg="mod">
          <ac:chgData name="Giuliano Simona Adalgisa Anna" userId="e6217714-d8b6-4b46-90e8-4964837bca4f" providerId="ADAL" clId="{47428C18-E087-4F07-93C3-5D8D29296AAB}" dt="2024-04-18T12:42:16.487" v="0" actId="20577"/>
          <ac:spMkLst>
            <pc:docMk/>
            <pc:sldMk cId="1018567094" sldId="263"/>
            <ac:spMk id="2" creationId="{BF70724C-EAFC-B194-BA7E-0BFF4A51A65F}"/>
          </ac:spMkLst>
        </pc:spChg>
      </pc:sldChg>
      <pc:sldChg chg="modSp mod">
        <pc:chgData name="Giuliano Simona Adalgisa Anna" userId="e6217714-d8b6-4b46-90e8-4964837bca4f" providerId="ADAL" clId="{47428C18-E087-4F07-93C3-5D8D29296AAB}" dt="2024-04-18T12:49:40.307" v="31" actId="113"/>
        <pc:sldMkLst>
          <pc:docMk/>
          <pc:sldMk cId="735751906" sldId="274"/>
        </pc:sldMkLst>
        <pc:spChg chg="mod">
          <ac:chgData name="Giuliano Simona Adalgisa Anna" userId="e6217714-d8b6-4b46-90e8-4964837bca4f" providerId="ADAL" clId="{47428C18-E087-4F07-93C3-5D8D29296AAB}" dt="2024-04-18T12:49:40.307" v="31" actId="113"/>
          <ac:spMkLst>
            <pc:docMk/>
            <pc:sldMk cId="735751906" sldId="274"/>
            <ac:spMk id="7" creationId="{2674D7E9-526B-B6D2-A422-56EC0D51DF9C}"/>
          </ac:spMkLst>
        </pc:spChg>
      </pc:sldChg>
      <pc:sldChg chg="modSp mod">
        <pc:chgData name="Giuliano Simona Adalgisa Anna" userId="e6217714-d8b6-4b46-90e8-4964837bca4f" providerId="ADAL" clId="{47428C18-E087-4F07-93C3-5D8D29296AAB}" dt="2024-04-18T12:44:50.886" v="27" actId="113"/>
        <pc:sldMkLst>
          <pc:docMk/>
          <pc:sldMk cId="534905131" sldId="284"/>
        </pc:sldMkLst>
        <pc:spChg chg="mod">
          <ac:chgData name="Giuliano Simona Adalgisa Anna" userId="e6217714-d8b6-4b46-90e8-4964837bca4f" providerId="ADAL" clId="{47428C18-E087-4F07-93C3-5D8D29296AAB}" dt="2024-04-18T12:44:50.886" v="27" actId="113"/>
          <ac:spMkLst>
            <pc:docMk/>
            <pc:sldMk cId="534905131" sldId="284"/>
            <ac:spMk id="2054" creationId="{CDDBA3F5-8087-2D39-75AA-A56E8A943F2C}"/>
          </ac:spMkLst>
        </pc:spChg>
      </pc:sldChg>
      <pc:sldChg chg="modSp mod">
        <pc:chgData name="Giuliano Simona Adalgisa Anna" userId="e6217714-d8b6-4b46-90e8-4964837bca4f" providerId="ADAL" clId="{47428C18-E087-4F07-93C3-5D8D29296AAB}" dt="2024-04-18T12:45:25.440" v="28" actId="114"/>
        <pc:sldMkLst>
          <pc:docMk/>
          <pc:sldMk cId="3540098993" sldId="285"/>
        </pc:sldMkLst>
        <pc:spChg chg="mod">
          <ac:chgData name="Giuliano Simona Adalgisa Anna" userId="e6217714-d8b6-4b46-90e8-4964837bca4f" providerId="ADAL" clId="{47428C18-E087-4F07-93C3-5D8D29296AAB}" dt="2024-04-18T12:45:25.440" v="28" actId="114"/>
          <ac:spMkLst>
            <pc:docMk/>
            <pc:sldMk cId="3540098993" sldId="285"/>
            <ac:spMk id="1030" creationId="{516B72A0-828C-28D8-2B7E-91AA73B6911B}"/>
          </ac:spMkLst>
        </pc:spChg>
      </pc:sldChg>
      <pc:sldChg chg="modSp mod">
        <pc:chgData name="Giuliano Simona Adalgisa Anna" userId="e6217714-d8b6-4b46-90e8-4964837bca4f" providerId="ADAL" clId="{47428C18-E087-4F07-93C3-5D8D29296AAB}" dt="2024-04-18T12:47:34.620" v="29" actId="113"/>
        <pc:sldMkLst>
          <pc:docMk/>
          <pc:sldMk cId="3966852268" sldId="287"/>
        </pc:sldMkLst>
        <pc:spChg chg="mod">
          <ac:chgData name="Giuliano Simona Adalgisa Anna" userId="e6217714-d8b6-4b46-90e8-4964837bca4f" providerId="ADAL" clId="{47428C18-E087-4F07-93C3-5D8D29296AAB}" dt="2024-04-18T12:47:34.620" v="29" actId="113"/>
          <ac:spMkLst>
            <pc:docMk/>
            <pc:sldMk cId="3966852268" sldId="287"/>
            <ac:spMk id="9" creationId="{7CF765E1-3C69-3251-9355-5E731DC74875}"/>
          </ac:spMkLst>
        </pc:spChg>
      </pc:sldChg>
      <pc:sldChg chg="modSp mod">
        <pc:chgData name="Giuliano Simona Adalgisa Anna" userId="e6217714-d8b6-4b46-90e8-4964837bca4f" providerId="ADAL" clId="{47428C18-E087-4F07-93C3-5D8D29296AAB}" dt="2024-04-18T12:43:15.237" v="1" actId="6549"/>
        <pc:sldMkLst>
          <pc:docMk/>
          <pc:sldMk cId="3705152034" sldId="300"/>
        </pc:sldMkLst>
        <pc:spChg chg="mod">
          <ac:chgData name="Giuliano Simona Adalgisa Anna" userId="e6217714-d8b6-4b46-90e8-4964837bca4f" providerId="ADAL" clId="{47428C18-E087-4F07-93C3-5D8D29296AAB}" dt="2024-04-18T12:43:15.237" v="1" actId="6549"/>
          <ac:spMkLst>
            <pc:docMk/>
            <pc:sldMk cId="3705152034" sldId="300"/>
            <ac:spMk id="1056" creationId="{FA6969B2-2C3F-6F36-AE2E-6EAA898FC693}"/>
          </ac:spMkLst>
        </pc:spChg>
      </pc:sldChg>
    </pc:docChg>
  </pc:docChgLst>
  <pc:docChgLst>
    <pc:chgData name="Di Salvo Laura" userId="732f3ae4-f09e-48df-9acd-448547fb15ef" providerId="ADAL" clId="{8D294D11-9AB9-4FD8-B355-D9EB5FD1F55E}"/>
    <pc:docChg chg="undo redo custSel addSld modSld">
      <pc:chgData name="Di Salvo Laura" userId="732f3ae4-f09e-48df-9acd-448547fb15ef" providerId="ADAL" clId="{8D294D11-9AB9-4FD8-B355-D9EB5FD1F55E}" dt="2024-04-24T09:20:57.057" v="539" actId="1076"/>
      <pc:docMkLst>
        <pc:docMk/>
      </pc:docMkLst>
      <pc:sldChg chg="modSp mod">
        <pc:chgData name="Di Salvo Laura" userId="732f3ae4-f09e-48df-9acd-448547fb15ef" providerId="ADAL" clId="{8D294D11-9AB9-4FD8-B355-D9EB5FD1F55E}" dt="2024-04-18T14:11:00.919" v="515" actId="113"/>
        <pc:sldMkLst>
          <pc:docMk/>
          <pc:sldMk cId="735751906" sldId="274"/>
        </pc:sldMkLst>
        <pc:spChg chg="mod">
          <ac:chgData name="Di Salvo Laura" userId="732f3ae4-f09e-48df-9acd-448547fb15ef" providerId="ADAL" clId="{8D294D11-9AB9-4FD8-B355-D9EB5FD1F55E}" dt="2024-04-18T14:11:00.919" v="515" actId="113"/>
          <ac:spMkLst>
            <pc:docMk/>
            <pc:sldMk cId="735751906" sldId="274"/>
            <ac:spMk id="7" creationId="{2674D7E9-526B-B6D2-A422-56EC0D51DF9C}"/>
          </ac:spMkLst>
        </pc:spChg>
      </pc:sldChg>
      <pc:sldChg chg="modSp mod">
        <pc:chgData name="Di Salvo Laura" userId="732f3ae4-f09e-48df-9acd-448547fb15ef" providerId="ADAL" clId="{8D294D11-9AB9-4FD8-B355-D9EB5FD1F55E}" dt="2024-04-24T09:01:24.368" v="538" actId="20577"/>
        <pc:sldMkLst>
          <pc:docMk/>
          <pc:sldMk cId="2025168477" sldId="276"/>
        </pc:sldMkLst>
        <pc:spChg chg="mod">
          <ac:chgData name="Di Salvo Laura" userId="732f3ae4-f09e-48df-9acd-448547fb15ef" providerId="ADAL" clId="{8D294D11-9AB9-4FD8-B355-D9EB5FD1F55E}" dt="2024-04-24T09:01:24.368" v="538" actId="20577"/>
          <ac:spMkLst>
            <pc:docMk/>
            <pc:sldMk cId="2025168477" sldId="276"/>
            <ac:spMk id="8" creationId="{3422FA86-9323-DADE-4F69-05AEB62A566E}"/>
          </ac:spMkLst>
        </pc:spChg>
      </pc:sldChg>
      <pc:sldChg chg="modSp mod">
        <pc:chgData name="Di Salvo Laura" userId="732f3ae4-f09e-48df-9acd-448547fb15ef" providerId="ADAL" clId="{8D294D11-9AB9-4FD8-B355-D9EB5FD1F55E}" dt="2024-04-18T14:08:58.165" v="511" actId="207"/>
        <pc:sldMkLst>
          <pc:docMk/>
          <pc:sldMk cId="2795145878" sldId="279"/>
        </pc:sldMkLst>
        <pc:spChg chg="mod">
          <ac:chgData name="Di Salvo Laura" userId="732f3ae4-f09e-48df-9acd-448547fb15ef" providerId="ADAL" clId="{8D294D11-9AB9-4FD8-B355-D9EB5FD1F55E}" dt="2024-04-18T14:08:58.165" v="511" actId="207"/>
          <ac:spMkLst>
            <pc:docMk/>
            <pc:sldMk cId="2795145878" sldId="279"/>
            <ac:spMk id="2" creationId="{0E52F2C2-1158-3AF4-1E68-B7177783B66D}"/>
          </ac:spMkLst>
        </pc:spChg>
      </pc:sldChg>
      <pc:sldChg chg="modSp mod">
        <pc:chgData name="Di Salvo Laura" userId="732f3ae4-f09e-48df-9acd-448547fb15ef" providerId="ADAL" clId="{8D294D11-9AB9-4FD8-B355-D9EB5FD1F55E}" dt="2024-04-18T11:03:38.887" v="10" actId="113"/>
        <pc:sldMkLst>
          <pc:docMk/>
          <pc:sldMk cId="514100406" sldId="283"/>
        </pc:sldMkLst>
        <pc:spChg chg="mod">
          <ac:chgData name="Di Salvo Laura" userId="732f3ae4-f09e-48df-9acd-448547fb15ef" providerId="ADAL" clId="{8D294D11-9AB9-4FD8-B355-D9EB5FD1F55E}" dt="2024-04-18T11:03:38.887" v="10" actId="113"/>
          <ac:spMkLst>
            <pc:docMk/>
            <pc:sldMk cId="514100406" sldId="283"/>
            <ac:spMk id="4" creationId="{ECDBDD76-389F-FD03-4F50-2CA4CE052295}"/>
          </ac:spMkLst>
        </pc:spChg>
      </pc:sldChg>
      <pc:sldChg chg="modSp mod">
        <pc:chgData name="Di Salvo Laura" userId="732f3ae4-f09e-48df-9acd-448547fb15ef" providerId="ADAL" clId="{8D294D11-9AB9-4FD8-B355-D9EB5FD1F55E}" dt="2024-04-18T11:04:07.047" v="13" actId="113"/>
        <pc:sldMkLst>
          <pc:docMk/>
          <pc:sldMk cId="534905131" sldId="284"/>
        </pc:sldMkLst>
        <pc:spChg chg="mod">
          <ac:chgData name="Di Salvo Laura" userId="732f3ae4-f09e-48df-9acd-448547fb15ef" providerId="ADAL" clId="{8D294D11-9AB9-4FD8-B355-D9EB5FD1F55E}" dt="2024-04-18T11:04:07.047" v="13" actId="113"/>
          <ac:spMkLst>
            <pc:docMk/>
            <pc:sldMk cId="534905131" sldId="284"/>
            <ac:spMk id="2054" creationId="{CDDBA3F5-8087-2D39-75AA-A56E8A943F2C}"/>
          </ac:spMkLst>
        </pc:spChg>
      </pc:sldChg>
      <pc:sldChg chg="modSp mod">
        <pc:chgData name="Di Salvo Laura" userId="732f3ae4-f09e-48df-9acd-448547fb15ef" providerId="ADAL" clId="{8D294D11-9AB9-4FD8-B355-D9EB5FD1F55E}" dt="2024-04-24T09:00:52.825" v="531" actId="20577"/>
        <pc:sldMkLst>
          <pc:docMk/>
          <pc:sldMk cId="3540098993" sldId="285"/>
        </pc:sldMkLst>
        <pc:spChg chg="mod">
          <ac:chgData name="Di Salvo Laura" userId="732f3ae4-f09e-48df-9acd-448547fb15ef" providerId="ADAL" clId="{8D294D11-9AB9-4FD8-B355-D9EB5FD1F55E}" dt="2024-04-24T09:00:52.825" v="531" actId="20577"/>
          <ac:spMkLst>
            <pc:docMk/>
            <pc:sldMk cId="3540098993" sldId="285"/>
            <ac:spMk id="1030" creationId="{516B72A0-828C-28D8-2B7E-91AA73B6911B}"/>
          </ac:spMkLst>
        </pc:spChg>
      </pc:sldChg>
      <pc:sldChg chg="modSp mod">
        <pc:chgData name="Di Salvo Laura" userId="732f3ae4-f09e-48df-9acd-448547fb15ef" providerId="ADAL" clId="{8D294D11-9AB9-4FD8-B355-D9EB5FD1F55E}" dt="2024-04-24T09:20:57.057" v="539" actId="1076"/>
        <pc:sldMkLst>
          <pc:docMk/>
          <pc:sldMk cId="3533039638" sldId="290"/>
        </pc:sldMkLst>
        <pc:spChg chg="mod">
          <ac:chgData name="Di Salvo Laura" userId="732f3ae4-f09e-48df-9acd-448547fb15ef" providerId="ADAL" clId="{8D294D11-9AB9-4FD8-B355-D9EB5FD1F55E}" dt="2024-04-24T09:20:57.057" v="539" actId="1076"/>
          <ac:spMkLst>
            <pc:docMk/>
            <pc:sldMk cId="3533039638" sldId="290"/>
            <ac:spMk id="4" creationId="{E62214EF-2F6E-6E46-40C8-82F9DEE17C4F}"/>
          </ac:spMkLst>
        </pc:spChg>
      </pc:sldChg>
      <pc:sldChg chg="modSp mod">
        <pc:chgData name="Di Salvo Laura" userId="732f3ae4-f09e-48df-9acd-448547fb15ef" providerId="ADAL" clId="{8D294D11-9AB9-4FD8-B355-D9EB5FD1F55E}" dt="2024-04-18T14:09:57.420" v="513" actId="113"/>
        <pc:sldMkLst>
          <pc:docMk/>
          <pc:sldMk cId="1983997855" sldId="291"/>
        </pc:sldMkLst>
        <pc:spChg chg="mod">
          <ac:chgData name="Di Salvo Laura" userId="732f3ae4-f09e-48df-9acd-448547fb15ef" providerId="ADAL" clId="{8D294D11-9AB9-4FD8-B355-D9EB5FD1F55E}" dt="2024-04-18T14:09:57.420" v="513" actId="113"/>
          <ac:spMkLst>
            <pc:docMk/>
            <pc:sldMk cId="1983997855" sldId="291"/>
            <ac:spMk id="3" creationId="{A8D64109-1A68-B174-C70D-F4554DE06A51}"/>
          </ac:spMkLst>
        </pc:spChg>
      </pc:sldChg>
      <pc:sldChg chg="modSp mod">
        <pc:chgData name="Di Salvo Laura" userId="732f3ae4-f09e-48df-9acd-448547fb15ef" providerId="ADAL" clId="{8D294D11-9AB9-4FD8-B355-D9EB5FD1F55E}" dt="2024-04-18T14:10:37.324" v="514" actId="207"/>
        <pc:sldMkLst>
          <pc:docMk/>
          <pc:sldMk cId="1421917176" sldId="297"/>
        </pc:sldMkLst>
        <pc:spChg chg="mod">
          <ac:chgData name="Di Salvo Laura" userId="732f3ae4-f09e-48df-9acd-448547fb15ef" providerId="ADAL" clId="{8D294D11-9AB9-4FD8-B355-D9EB5FD1F55E}" dt="2024-04-18T14:10:37.324" v="514" actId="207"/>
          <ac:spMkLst>
            <pc:docMk/>
            <pc:sldMk cId="1421917176" sldId="297"/>
            <ac:spMk id="2" creationId="{A1FD877C-1451-7E7A-9567-501F12AE41C0}"/>
          </ac:spMkLst>
        </pc:spChg>
      </pc:sldChg>
      <pc:sldChg chg="addSp delSp modSp new mod setBg">
        <pc:chgData name="Di Salvo Laura" userId="732f3ae4-f09e-48df-9acd-448547fb15ef" providerId="ADAL" clId="{8D294D11-9AB9-4FD8-B355-D9EB5FD1F55E}" dt="2024-04-18T11:16:37.451" v="388" actId="20577"/>
        <pc:sldMkLst>
          <pc:docMk/>
          <pc:sldMk cId="3705152034" sldId="300"/>
        </pc:sldMkLst>
        <pc:spChg chg="mod">
          <ac:chgData name="Di Salvo Laura" userId="732f3ae4-f09e-48df-9acd-448547fb15ef" providerId="ADAL" clId="{8D294D11-9AB9-4FD8-B355-D9EB5FD1F55E}" dt="2024-04-18T11:13:26.826" v="321" actId="1076"/>
          <ac:spMkLst>
            <pc:docMk/>
            <pc:sldMk cId="3705152034" sldId="300"/>
            <ac:spMk id="2" creationId="{19EA9964-AF0C-07DE-873D-459FF63E5418}"/>
          </ac:spMkLst>
        </pc:spChg>
        <pc:spChg chg="add del">
          <ac:chgData name="Di Salvo Laura" userId="732f3ae4-f09e-48df-9acd-448547fb15ef" providerId="ADAL" clId="{8D294D11-9AB9-4FD8-B355-D9EB5FD1F55E}" dt="2024-04-18T11:06:21.631" v="55" actId="26606"/>
          <ac:spMkLst>
            <pc:docMk/>
            <pc:sldMk cId="3705152034" sldId="300"/>
            <ac:spMk id="3" creationId="{FA6969B2-2C3F-6F36-AE2E-6EAA898FC693}"/>
          </ac:spMkLst>
        </pc:spChg>
        <pc:spChg chg="del mod">
          <ac:chgData name="Di Salvo Laura" userId="732f3ae4-f09e-48df-9acd-448547fb15ef" providerId="ADAL" clId="{8D294D11-9AB9-4FD8-B355-D9EB5FD1F55E}" dt="2024-04-18T11:06:10.124" v="52"/>
          <ac:spMkLst>
            <pc:docMk/>
            <pc:sldMk cId="3705152034" sldId="300"/>
            <ac:spMk id="4" creationId="{0E39C0B3-94B6-C71D-F85D-80B98A8C5010}"/>
          </ac:spMkLst>
        </pc:spChg>
        <pc:spChg chg="add del">
          <ac:chgData name="Di Salvo Laura" userId="732f3ae4-f09e-48df-9acd-448547fb15ef" providerId="ADAL" clId="{8D294D11-9AB9-4FD8-B355-D9EB5FD1F55E}" dt="2024-04-18T11:06:21.551" v="54" actId="26606"/>
          <ac:spMkLst>
            <pc:docMk/>
            <pc:sldMk cId="3705152034" sldId="300"/>
            <ac:spMk id="1035" creationId="{B9C04DC5-313B-4FE4-B868-5672A376419F}"/>
          </ac:spMkLst>
        </pc:spChg>
        <pc:spChg chg="add del">
          <ac:chgData name="Di Salvo Laura" userId="732f3ae4-f09e-48df-9acd-448547fb15ef" providerId="ADAL" clId="{8D294D11-9AB9-4FD8-B355-D9EB5FD1F55E}" dt="2024-04-18T11:06:21.551" v="54" actId="26606"/>
          <ac:spMkLst>
            <pc:docMk/>
            <pc:sldMk cId="3705152034" sldId="300"/>
            <ac:spMk id="1041" creationId="{329FDD08-42D8-4AFF-90E5-5DAA5BC4CBD8}"/>
          </ac:spMkLst>
        </pc:spChg>
        <pc:spChg chg="add del">
          <ac:chgData name="Di Salvo Laura" userId="732f3ae4-f09e-48df-9acd-448547fb15ef" providerId="ADAL" clId="{8D294D11-9AB9-4FD8-B355-D9EB5FD1F55E}" dt="2024-04-18T11:06:21.551" v="54" actId="26606"/>
          <ac:spMkLst>
            <pc:docMk/>
            <pc:sldMk cId="3705152034" sldId="300"/>
            <ac:spMk id="1043" creationId="{4C1E981B-F06E-48B4-9275-F4B261AFCAC0}"/>
          </ac:spMkLst>
        </pc:spChg>
        <pc:spChg chg="add del">
          <ac:chgData name="Di Salvo Laura" userId="732f3ae4-f09e-48df-9acd-448547fb15ef" providerId="ADAL" clId="{8D294D11-9AB9-4FD8-B355-D9EB5FD1F55E}" dt="2024-04-18T11:06:21.551" v="54" actId="26606"/>
          <ac:spMkLst>
            <pc:docMk/>
            <pc:sldMk cId="3705152034" sldId="300"/>
            <ac:spMk id="1045" creationId="{312E2C24-0CD2-4071-8CE2-B059993A99EF}"/>
          </ac:spMkLst>
        </pc:spChg>
        <pc:spChg chg="add del">
          <ac:chgData name="Di Salvo Laura" userId="732f3ae4-f09e-48df-9acd-448547fb15ef" providerId="ADAL" clId="{8D294D11-9AB9-4FD8-B355-D9EB5FD1F55E}" dt="2024-04-18T11:06:21.551" v="54" actId="26606"/>
          <ac:spMkLst>
            <pc:docMk/>
            <pc:sldMk cId="3705152034" sldId="300"/>
            <ac:spMk id="1047" creationId="{24F1DC13-C830-4B86-A9C6-927F5C55DBD7}"/>
          </ac:spMkLst>
        </pc:spChg>
        <pc:spChg chg="add">
          <ac:chgData name="Di Salvo Laura" userId="732f3ae4-f09e-48df-9acd-448547fb15ef" providerId="ADAL" clId="{8D294D11-9AB9-4FD8-B355-D9EB5FD1F55E}" dt="2024-04-18T11:06:21.631" v="55" actId="26606"/>
          <ac:spMkLst>
            <pc:docMk/>
            <pc:sldMk cId="3705152034" sldId="300"/>
            <ac:spMk id="1049" creationId="{60202AA6-BAFE-417F-904D-4F7027D36D8B}"/>
          </ac:spMkLst>
        </pc:spChg>
        <pc:spChg chg="add">
          <ac:chgData name="Di Salvo Laura" userId="732f3ae4-f09e-48df-9acd-448547fb15ef" providerId="ADAL" clId="{8D294D11-9AB9-4FD8-B355-D9EB5FD1F55E}" dt="2024-04-18T11:06:21.631" v="55" actId="26606"/>
          <ac:spMkLst>
            <pc:docMk/>
            <pc:sldMk cId="3705152034" sldId="300"/>
            <ac:spMk id="1052" creationId="{B9C04DC5-313B-4FE4-B868-5672A376419F}"/>
          </ac:spMkLst>
        </pc:spChg>
        <pc:spChg chg="add">
          <ac:chgData name="Di Salvo Laura" userId="732f3ae4-f09e-48df-9acd-448547fb15ef" providerId="ADAL" clId="{8D294D11-9AB9-4FD8-B355-D9EB5FD1F55E}" dt="2024-04-18T11:06:21.631" v="55" actId="26606"/>
          <ac:spMkLst>
            <pc:docMk/>
            <pc:sldMk cId="3705152034" sldId="300"/>
            <ac:spMk id="1055" creationId="{329FDD08-42D8-4AFF-90E5-5DAA5BC4CBD8}"/>
          </ac:spMkLst>
        </pc:spChg>
        <pc:spChg chg="add mod">
          <ac:chgData name="Di Salvo Laura" userId="732f3ae4-f09e-48df-9acd-448547fb15ef" providerId="ADAL" clId="{8D294D11-9AB9-4FD8-B355-D9EB5FD1F55E}" dt="2024-04-18T11:16:37.451" v="388" actId="20577"/>
          <ac:spMkLst>
            <pc:docMk/>
            <pc:sldMk cId="3705152034" sldId="300"/>
            <ac:spMk id="1056" creationId="{FA6969B2-2C3F-6F36-AE2E-6EAA898FC693}"/>
          </ac:spMkLst>
        </pc:spChg>
        <pc:spChg chg="add">
          <ac:chgData name="Di Salvo Laura" userId="732f3ae4-f09e-48df-9acd-448547fb15ef" providerId="ADAL" clId="{8D294D11-9AB9-4FD8-B355-D9EB5FD1F55E}" dt="2024-04-18T11:06:21.631" v="55" actId="26606"/>
          <ac:spMkLst>
            <pc:docMk/>
            <pc:sldMk cId="3705152034" sldId="300"/>
            <ac:spMk id="1057" creationId="{1F7E4252-2F8C-4EA5-8B25-80F4D86EEA87}"/>
          </ac:spMkLst>
        </pc:spChg>
        <pc:spChg chg="add">
          <ac:chgData name="Di Salvo Laura" userId="732f3ae4-f09e-48df-9acd-448547fb15ef" providerId="ADAL" clId="{8D294D11-9AB9-4FD8-B355-D9EB5FD1F55E}" dt="2024-04-18T11:06:21.631" v="55" actId="26606"/>
          <ac:spMkLst>
            <pc:docMk/>
            <pc:sldMk cId="3705152034" sldId="300"/>
            <ac:spMk id="1058" creationId="{1AE682A4-5C0C-437A-88CB-93903D449D39}"/>
          </ac:spMkLst>
        </pc:spChg>
        <pc:spChg chg="add">
          <ac:chgData name="Di Salvo Laura" userId="732f3ae4-f09e-48df-9acd-448547fb15ef" providerId="ADAL" clId="{8D294D11-9AB9-4FD8-B355-D9EB5FD1F55E}" dt="2024-04-18T11:06:21.631" v="55" actId="26606"/>
          <ac:spMkLst>
            <pc:docMk/>
            <pc:sldMk cId="3705152034" sldId="300"/>
            <ac:spMk id="1059" creationId="{BCB0AB8E-3445-441A-B43E-CED27841E742}"/>
          </ac:spMkLst>
        </pc:spChg>
        <pc:picChg chg="add mod">
          <ac:chgData name="Di Salvo Laura" userId="732f3ae4-f09e-48df-9acd-448547fb15ef" providerId="ADAL" clId="{8D294D11-9AB9-4FD8-B355-D9EB5FD1F55E}" dt="2024-04-18T11:06:55.006" v="60" actId="1076"/>
          <ac:picMkLst>
            <pc:docMk/>
            <pc:sldMk cId="3705152034" sldId="300"/>
            <ac:picMk id="1026" creationId="{172EC8AF-E787-C24C-35BA-DF4EACF61225}"/>
          </ac:picMkLst>
        </pc:picChg>
        <pc:picChg chg="add del">
          <ac:chgData name="Di Salvo Laura" userId="732f3ae4-f09e-48df-9acd-448547fb15ef" providerId="ADAL" clId="{8D294D11-9AB9-4FD8-B355-D9EB5FD1F55E}" dt="2024-04-18T11:06:21.551" v="54" actId="26606"/>
          <ac:picMkLst>
            <pc:docMk/>
            <pc:sldMk cId="3705152034" sldId="300"/>
            <ac:picMk id="1031" creationId="{7594FC8B-8CD2-407F-94F1-9C71F5AEC2B6}"/>
          </ac:picMkLst>
        </pc:picChg>
        <pc:picChg chg="add del">
          <ac:chgData name="Di Salvo Laura" userId="732f3ae4-f09e-48df-9acd-448547fb15ef" providerId="ADAL" clId="{8D294D11-9AB9-4FD8-B355-D9EB5FD1F55E}" dt="2024-04-18T11:06:21.551" v="54" actId="26606"/>
          <ac:picMkLst>
            <pc:docMk/>
            <pc:sldMk cId="3705152034" sldId="300"/>
            <ac:picMk id="1033" creationId="{DBABC971-8D40-4A4F-AC60-28B9172789B9}"/>
          </ac:picMkLst>
        </pc:picChg>
        <pc:picChg chg="add del">
          <ac:chgData name="Di Salvo Laura" userId="732f3ae4-f09e-48df-9acd-448547fb15ef" providerId="ADAL" clId="{8D294D11-9AB9-4FD8-B355-D9EB5FD1F55E}" dt="2024-04-18T11:06:21.551" v="54" actId="26606"/>
          <ac:picMkLst>
            <pc:docMk/>
            <pc:sldMk cId="3705152034" sldId="300"/>
            <ac:picMk id="1037" creationId="{791AE23E-90C9-4963-96E2-8DADBFC3BC09}"/>
          </ac:picMkLst>
        </pc:picChg>
        <pc:picChg chg="add del">
          <ac:chgData name="Di Salvo Laura" userId="732f3ae4-f09e-48df-9acd-448547fb15ef" providerId="ADAL" clId="{8D294D11-9AB9-4FD8-B355-D9EB5FD1F55E}" dt="2024-04-18T11:06:21.551" v="54" actId="26606"/>
          <ac:picMkLst>
            <pc:docMk/>
            <pc:sldMk cId="3705152034" sldId="300"/>
            <ac:picMk id="1039" creationId="{C5F93E90-4379-4AAC-B021-E5FA6D974AED}"/>
          </ac:picMkLst>
        </pc:picChg>
        <pc:picChg chg="add">
          <ac:chgData name="Di Salvo Laura" userId="732f3ae4-f09e-48df-9acd-448547fb15ef" providerId="ADAL" clId="{8D294D11-9AB9-4FD8-B355-D9EB5FD1F55E}" dt="2024-04-18T11:06:21.631" v="55" actId="26606"/>
          <ac:picMkLst>
            <pc:docMk/>
            <pc:sldMk cId="3705152034" sldId="300"/>
            <ac:picMk id="1050" creationId="{7594FC8B-8CD2-407F-94F1-9C71F5AEC2B6}"/>
          </ac:picMkLst>
        </pc:picChg>
        <pc:picChg chg="add">
          <ac:chgData name="Di Salvo Laura" userId="732f3ae4-f09e-48df-9acd-448547fb15ef" providerId="ADAL" clId="{8D294D11-9AB9-4FD8-B355-D9EB5FD1F55E}" dt="2024-04-18T11:06:21.631" v="55" actId="26606"/>
          <ac:picMkLst>
            <pc:docMk/>
            <pc:sldMk cId="3705152034" sldId="300"/>
            <ac:picMk id="1051" creationId="{DBABC971-8D40-4A4F-AC60-28B9172789B9}"/>
          </ac:picMkLst>
        </pc:picChg>
        <pc:picChg chg="add">
          <ac:chgData name="Di Salvo Laura" userId="732f3ae4-f09e-48df-9acd-448547fb15ef" providerId="ADAL" clId="{8D294D11-9AB9-4FD8-B355-D9EB5FD1F55E}" dt="2024-04-18T11:06:21.631" v="55" actId="26606"/>
          <ac:picMkLst>
            <pc:docMk/>
            <pc:sldMk cId="3705152034" sldId="300"/>
            <ac:picMk id="1053" creationId="{791AE23E-90C9-4963-96E2-8DADBFC3BC09}"/>
          </ac:picMkLst>
        </pc:picChg>
        <pc:picChg chg="add">
          <ac:chgData name="Di Salvo Laura" userId="732f3ae4-f09e-48df-9acd-448547fb15ef" providerId="ADAL" clId="{8D294D11-9AB9-4FD8-B355-D9EB5FD1F55E}" dt="2024-04-18T11:06:21.631" v="55" actId="26606"/>
          <ac:picMkLst>
            <pc:docMk/>
            <pc:sldMk cId="3705152034" sldId="300"/>
            <ac:picMk id="1054" creationId="{C5F93E90-4379-4AAC-B021-E5FA6D974AED}"/>
          </ac:picMkLst>
        </pc:picChg>
      </pc:sldChg>
      <pc:sldChg chg="addSp delSp modSp new mod setBg">
        <pc:chgData name="Di Salvo Laura" userId="732f3ae4-f09e-48df-9acd-448547fb15ef" providerId="ADAL" clId="{8D294D11-9AB9-4FD8-B355-D9EB5FD1F55E}" dt="2024-04-18T14:08:42.649" v="510" actId="1076"/>
        <pc:sldMkLst>
          <pc:docMk/>
          <pc:sldMk cId="1485950787" sldId="301"/>
        </pc:sldMkLst>
        <pc:spChg chg="mod">
          <ac:chgData name="Di Salvo Laura" userId="732f3ae4-f09e-48df-9acd-448547fb15ef" providerId="ADAL" clId="{8D294D11-9AB9-4FD8-B355-D9EB5FD1F55E}" dt="2024-04-18T14:08:42.649" v="510" actId="1076"/>
          <ac:spMkLst>
            <pc:docMk/>
            <pc:sldMk cId="1485950787" sldId="301"/>
            <ac:spMk id="2" creationId="{0C26034E-D095-E4BE-0B4C-486C44729988}"/>
          </ac:spMkLst>
        </pc:spChg>
        <pc:spChg chg="del">
          <ac:chgData name="Di Salvo Laura" userId="732f3ae4-f09e-48df-9acd-448547fb15ef" providerId="ADAL" clId="{8D294D11-9AB9-4FD8-B355-D9EB5FD1F55E}" dt="2024-04-18T14:00:29.747" v="424"/>
          <ac:spMkLst>
            <pc:docMk/>
            <pc:sldMk cId="1485950787" sldId="301"/>
            <ac:spMk id="3" creationId="{29C83E29-95A5-B9B1-D295-5962690EC048}"/>
          </ac:spMkLst>
        </pc:spChg>
        <pc:spChg chg="add mod">
          <ac:chgData name="Di Salvo Laura" userId="732f3ae4-f09e-48df-9acd-448547fb15ef" providerId="ADAL" clId="{8D294D11-9AB9-4FD8-B355-D9EB5FD1F55E}" dt="2024-04-18T14:08:26.632" v="508" actId="255"/>
          <ac:spMkLst>
            <pc:docMk/>
            <pc:sldMk cId="1485950787" sldId="301"/>
            <ac:spMk id="2054" creationId="{C30D8FDC-E5A7-D574-FAB3-688B40E9B09C}"/>
          </ac:spMkLst>
        </pc:spChg>
        <pc:spChg chg="add">
          <ac:chgData name="Di Salvo Laura" userId="732f3ae4-f09e-48df-9acd-448547fb15ef" providerId="ADAL" clId="{8D294D11-9AB9-4FD8-B355-D9EB5FD1F55E}" dt="2024-04-18T14:00:34.327" v="425" actId="26606"/>
          <ac:spMkLst>
            <pc:docMk/>
            <pc:sldMk cId="1485950787" sldId="301"/>
            <ac:spMk id="2057" creationId="{A26E2FAE-FA60-497B-B2CB-7702C6FF3A3F}"/>
          </ac:spMkLst>
        </pc:spChg>
        <pc:picChg chg="add mod">
          <ac:chgData name="Di Salvo Laura" userId="732f3ae4-f09e-48df-9acd-448547fb15ef" providerId="ADAL" clId="{8D294D11-9AB9-4FD8-B355-D9EB5FD1F55E}" dt="2024-04-18T14:00:57.642" v="427" actId="27614"/>
          <ac:picMkLst>
            <pc:docMk/>
            <pc:sldMk cId="1485950787" sldId="301"/>
            <ac:picMk id="2050" creationId="{7C7D95BC-0622-08BC-3C49-38F0BDF306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50E37-959C-4F6E-A691-D317BDEAF591}" type="datetimeFigureOut">
              <a:rPr lang="it-IT" smtClean="0"/>
              <a:t>24/04/2024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58326-116B-41BD-8B56-D512CB8C0B5D}" type="slidenum">
              <a:rPr lang="it-IT" smtClean="0"/>
              <a:t>‹N›</a:t>
            </a:fld>
            <a:endParaRPr lang="it-IT"/>
          </a:p>
        </p:txBody>
      </p:sp>
    </p:spTree>
    <p:extLst>
      <p:ext uri="{BB962C8B-B14F-4D97-AF65-F5344CB8AC3E}">
        <p14:creationId xmlns:p14="http://schemas.microsoft.com/office/powerpoint/2010/main" val="239905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0B963599-6303-4B12-8538-4A7F5A5A33A3}" type="datetimeFigureOut">
              <a:rPr lang="it-IT" smtClean="0"/>
              <a:t>24/04/2024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5BD2FEE-E00F-42B4-93CE-200082A3A6AE}" type="slidenum">
              <a:rPr lang="it-IT" smtClean="0"/>
              <a:t>‹N›</a:t>
            </a:fld>
            <a:endParaRPr lang="it-IT"/>
          </a:p>
        </p:txBody>
      </p:sp>
    </p:spTree>
    <p:extLst>
      <p:ext uri="{BB962C8B-B14F-4D97-AF65-F5344CB8AC3E}">
        <p14:creationId xmlns:p14="http://schemas.microsoft.com/office/powerpoint/2010/main" val="141407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34DF04E-FA48-4050-85AB-D226B092DEF7}" type="datetimeFigureOut">
              <a:rPr lang="it-IT" smtClean="0"/>
              <a:t>24/04/2024</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657CA845-9D85-4E25-95F8-E6EC416E01C1}" type="slidenum">
              <a:rPr lang="it-IT" smtClean="0"/>
              <a:t>‹N›</a:t>
            </a:fld>
            <a:endParaRPr lang="it-IT"/>
          </a:p>
        </p:txBody>
      </p:sp>
    </p:spTree>
    <p:extLst>
      <p:ext uri="{BB962C8B-B14F-4D97-AF65-F5344CB8AC3E}">
        <p14:creationId xmlns:p14="http://schemas.microsoft.com/office/powerpoint/2010/main" val="832643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0475612A-3585-4076-BC10-96396AA5AF2C}" type="datetimeFigureOut">
              <a:rPr lang="it-IT" smtClean="0"/>
              <a:t>24/04/2024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6F93205-4212-433B-A45C-AB1D6D83FA7A}" type="slidenum">
              <a:rPr lang="it-IT" smtClean="0"/>
              <a:t>‹N›</a:t>
            </a:fld>
            <a:endParaRPr lang="it-IT"/>
          </a:p>
        </p:txBody>
      </p:sp>
    </p:spTree>
    <p:extLst>
      <p:ext uri="{BB962C8B-B14F-4D97-AF65-F5344CB8AC3E}">
        <p14:creationId xmlns:p14="http://schemas.microsoft.com/office/powerpoint/2010/main" val="213928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475612A-3585-4076-BC10-96396AA5AF2C}" type="datetimeFigureOut">
              <a:rPr lang="it-IT" smtClean="0"/>
              <a:t>24/04/2024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6F93205-4212-433B-A45C-AB1D6D83FA7A}" type="slidenum">
              <a:rPr lang="it-IT" smtClean="0"/>
              <a:t>‹N›</a:t>
            </a:fld>
            <a:endParaRPr lang="it-IT"/>
          </a:p>
        </p:txBody>
      </p:sp>
    </p:spTree>
    <p:extLst>
      <p:ext uri="{BB962C8B-B14F-4D97-AF65-F5344CB8AC3E}">
        <p14:creationId xmlns:p14="http://schemas.microsoft.com/office/powerpoint/2010/main" val="350804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86D5FC9-9FB8-46F9-A8DA-AD59D7E336DF}" type="datetimeFigureOut">
              <a:rPr lang="it-IT" smtClean="0"/>
              <a:t>24/04/2024</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67715FB-5CD0-4593-A971-ED1FDD97FB9E}" type="slidenum">
              <a:rPr lang="it-IT" smtClean="0"/>
              <a:t>‹N›</a:t>
            </a:fld>
            <a:endParaRPr lang="it-IT"/>
          </a:p>
        </p:txBody>
      </p:sp>
    </p:spTree>
    <p:extLst>
      <p:ext uri="{BB962C8B-B14F-4D97-AF65-F5344CB8AC3E}">
        <p14:creationId xmlns:p14="http://schemas.microsoft.com/office/powerpoint/2010/main" val="15479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B963599-6303-4B12-8538-4A7F5A5A33A3}" type="datetimeFigureOut">
              <a:rPr lang="it-IT" smtClean="0"/>
              <a:t>24/04/2024</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5BD2FEE-E00F-42B4-93CE-200082A3A6AE}" type="slidenum">
              <a:rPr lang="it-IT" smtClean="0"/>
              <a:t>‹N›</a:t>
            </a:fld>
            <a:endParaRPr lang="it-IT"/>
          </a:p>
        </p:txBody>
      </p:sp>
    </p:spTree>
    <p:extLst>
      <p:ext uri="{BB962C8B-B14F-4D97-AF65-F5344CB8AC3E}">
        <p14:creationId xmlns:p14="http://schemas.microsoft.com/office/powerpoint/2010/main" val="3932332085"/>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usic.commission@regione.emilia-romagna.it"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hyperlink" Target="https://musicommission.emiliaromagnacultura.i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servcult@postacert.regione.emilia-romagna.it"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regioneer.it/Invito-art-8"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Allegato%207%20Modello%20di%20procura%20speciale.docx" TargetMode="External"/><Relationship Id="rId3" Type="http://schemas.openxmlformats.org/officeDocument/2006/relationships/hyperlink" Target="Allegato%202%20AZIONE%20PROGETTUALE%20A.%20NUOVI%20AUTORI.docx" TargetMode="External"/><Relationship Id="rId7" Type="http://schemas.openxmlformats.org/officeDocument/2006/relationships/hyperlink" Target="Allegato%206%20SCHEMA%20DI%20SINTESI%20DI%20BILANCIO.docx" TargetMode="External"/><Relationship Id="rId2" Type="http://schemas.openxmlformats.org/officeDocument/2006/relationships/hyperlink" Target="Allegato%201%20DOMANDA%20DI%20CONTRIBUTO%20PER%20PROGETTI%20DI%20PRODUZIONE%20E%20FRUIZIONE%20DELLA%20MUSICA%20CONTEMPORANEA%20ORIGINALE%20DAL%20VIVO%20.docx" TargetMode="External"/><Relationship Id="rId1" Type="http://schemas.openxmlformats.org/officeDocument/2006/relationships/slideLayout" Target="../slideLayouts/slideLayout4.xml"/><Relationship Id="rId6" Type="http://schemas.openxmlformats.org/officeDocument/2006/relationships/hyperlink" Target="Allegato%205%20AZIONE%20PROGETTUALE%20D.%20PROMOZIONE%20E%20CIRCUITAZIONE%20ALL'ESTERO.docx" TargetMode="External"/><Relationship Id="rId5" Type="http://schemas.openxmlformats.org/officeDocument/2006/relationships/hyperlink" Target="Allegato%204%20AZIONE%20PROGETTUALE%20C.%20CIRCUITO%20DI%20LOCALI%20E%20RETE%20DI%20FESTIVAL%20E%20CIRCUITAZIONE%20DI%20ARTISTI%20E%20GRUPPI%20MUSICALI%20DELLA%20REGIONE.docx" TargetMode="External"/><Relationship Id="rId4" Type="http://schemas.openxmlformats.org/officeDocument/2006/relationships/hyperlink" Target="Allegato%203%20AZIONE%20PROGETTUALE%20B.%20CREATIVIT&#192;.docx"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70724C-EAFC-B194-BA7E-0BFF4A51A65F}"/>
              </a:ext>
            </a:extLst>
          </p:cNvPr>
          <p:cNvSpPr>
            <a:spLocks noGrp="1"/>
          </p:cNvSpPr>
          <p:nvPr>
            <p:ph type="ctrTitle"/>
          </p:nvPr>
        </p:nvSpPr>
        <p:spPr>
          <a:xfrm>
            <a:off x="6920747" y="965141"/>
            <a:ext cx="4755873" cy="4160945"/>
          </a:xfrm>
        </p:spPr>
        <p:txBody>
          <a:bodyPr>
            <a:noAutofit/>
          </a:bodyPr>
          <a:lstStyle/>
          <a:p>
            <a:pPr>
              <a:lnSpc>
                <a:spcPct val="90000"/>
              </a:lnSpc>
            </a:pPr>
            <a:r>
              <a:rPr lang="it-IT" sz="2800" b="1"/>
              <a:t>INVITO ALLA PRESENTAZIONE DI PROGETTI A VALENZA REGIONALE DI PRODUZIONE E FRUIZIONE DELLA MUSICA CONTEMPORANEA ORIGINALE DAL VIVO </a:t>
            </a:r>
            <a:br>
              <a:rPr lang="it-IT" sz="2800" b="1"/>
            </a:br>
            <a:r>
              <a:rPr lang="it-IT" sz="2800" b="1"/>
              <a:t>(L.R. 2/2018, ART. 8). TRIENNIO 2024-2026</a:t>
            </a:r>
          </a:p>
        </p:txBody>
      </p:sp>
      <p:sp>
        <p:nvSpPr>
          <p:cNvPr id="3" name="Sottotitolo 2">
            <a:extLst>
              <a:ext uri="{FF2B5EF4-FFF2-40B4-BE49-F238E27FC236}">
                <a16:creationId xmlns:a16="http://schemas.microsoft.com/office/drawing/2014/main" id="{54A2EEF6-9254-DD29-02B4-C01B49327821}"/>
              </a:ext>
            </a:extLst>
          </p:cNvPr>
          <p:cNvSpPr>
            <a:spLocks noGrp="1"/>
          </p:cNvSpPr>
          <p:nvPr>
            <p:ph type="subTitle" idx="1"/>
          </p:nvPr>
        </p:nvSpPr>
        <p:spPr>
          <a:xfrm>
            <a:off x="6611638" y="5342289"/>
            <a:ext cx="5407538" cy="1111525"/>
          </a:xfrm>
        </p:spPr>
        <p:txBody>
          <a:bodyPr>
            <a:normAutofit/>
          </a:bodyPr>
          <a:lstStyle/>
          <a:p>
            <a:pPr algn="ctr"/>
            <a:r>
              <a:rPr lang="it-IT" sz="1400" b="1">
                <a:hlinkClick r:id="rId3"/>
              </a:rPr>
              <a:t>Music.commission@regione.emilia-romagna.it</a:t>
            </a:r>
            <a:endParaRPr lang="it-IT" sz="1400" b="1"/>
          </a:p>
          <a:p>
            <a:pPr algn="ctr"/>
            <a:r>
              <a:rPr lang="it-IT" sz="1400" b="1">
                <a:hlinkClick r:id="rId4"/>
              </a:rPr>
              <a:t>https://musicommission.emiliaromagnacultura.it</a:t>
            </a:r>
            <a:r>
              <a:rPr lang="it-IT" sz="1400" b="1"/>
              <a:t> </a:t>
            </a:r>
          </a:p>
        </p:txBody>
      </p:sp>
      <p:sp>
        <p:nvSpPr>
          <p:cNvPr id="38" name="Rectangle 37">
            <a:extLst>
              <a:ext uri="{FF2B5EF4-FFF2-40B4-BE49-F238E27FC236}">
                <a16:creationId xmlns:a16="http://schemas.microsoft.com/office/drawing/2014/main" id="{36F25694-32E2-4CF0-B69B-E0ADBC98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5775975"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magine 14" descr="Immagine che contiene testo, schermata, Carattere, logo&#10;&#10;Descrizione generata automaticamente">
            <a:extLst>
              <a:ext uri="{FF2B5EF4-FFF2-40B4-BE49-F238E27FC236}">
                <a16:creationId xmlns:a16="http://schemas.microsoft.com/office/drawing/2014/main" id="{4852B375-78DB-9615-D840-85A3339A9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772" y="965141"/>
            <a:ext cx="4760259" cy="4932911"/>
          </a:xfrm>
          <a:prstGeom prst="rect">
            <a:avLst/>
          </a:prstGeom>
          <a:effectLst/>
        </p:spPr>
      </p:pic>
    </p:spTree>
    <p:extLst>
      <p:ext uri="{BB962C8B-B14F-4D97-AF65-F5344CB8AC3E}">
        <p14:creationId xmlns:p14="http://schemas.microsoft.com/office/powerpoint/2010/main" val="101856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2AA071-785F-B4AD-E0CD-45EA2EBF5D49}"/>
              </a:ext>
            </a:extLst>
          </p:cNvPr>
          <p:cNvSpPr>
            <a:spLocks noGrp="1"/>
          </p:cNvSpPr>
          <p:nvPr>
            <p:ph type="title"/>
          </p:nvPr>
        </p:nvSpPr>
        <p:spPr>
          <a:xfrm>
            <a:off x="1706253" y="320512"/>
            <a:ext cx="7843100" cy="1187778"/>
          </a:xfrm>
        </p:spPr>
        <p:txBody>
          <a:bodyPr>
            <a:normAutofit/>
          </a:bodyPr>
          <a:lstStyle/>
          <a:p>
            <a:pPr algn="ctr">
              <a:lnSpc>
                <a:spcPct val="90000"/>
              </a:lnSpc>
            </a:pPr>
            <a:r>
              <a:rPr lang="it-IT" sz="3600" b="1"/>
              <a:t>CARATTERISTICHE DEL CONTRIBUTO</a:t>
            </a:r>
            <a:endParaRPr lang="it-IT" sz="3600"/>
          </a:p>
        </p:txBody>
      </p:sp>
      <p:sp>
        <p:nvSpPr>
          <p:cNvPr id="1030" name="Content Placeholder 1029">
            <a:extLst>
              <a:ext uri="{FF2B5EF4-FFF2-40B4-BE49-F238E27FC236}">
                <a16:creationId xmlns:a16="http://schemas.microsoft.com/office/drawing/2014/main" id="{516B72A0-828C-28D8-2B7E-91AA73B6911B}"/>
              </a:ext>
            </a:extLst>
          </p:cNvPr>
          <p:cNvSpPr>
            <a:spLocks noGrp="1"/>
          </p:cNvSpPr>
          <p:nvPr>
            <p:ph idx="1"/>
          </p:nvPr>
        </p:nvSpPr>
        <p:spPr>
          <a:xfrm>
            <a:off x="452487" y="1107649"/>
            <a:ext cx="5449889" cy="5429839"/>
          </a:xfrm>
        </p:spPr>
        <p:txBody>
          <a:bodyPr>
            <a:normAutofit lnSpcReduction="10000"/>
          </a:bodyPr>
          <a:lstStyle/>
          <a:p>
            <a:pPr marL="0" indent="0">
              <a:buNone/>
            </a:pPr>
            <a:r>
              <a:rPr lang="en-US"/>
              <a:t>Il </a:t>
            </a:r>
            <a:r>
              <a:rPr lang="en-US" err="1"/>
              <a:t>contributo</a:t>
            </a:r>
            <a:r>
              <a:rPr lang="en-US"/>
              <a:t> </a:t>
            </a:r>
            <a:r>
              <a:rPr lang="en-US" err="1"/>
              <a:t>regionale</a:t>
            </a:r>
            <a:r>
              <a:rPr lang="en-US"/>
              <a:t> </a:t>
            </a:r>
            <a:r>
              <a:rPr lang="it-IT"/>
              <a:t>è assegnato sulla base del punteggio attribuito ai progetti secondo specifici criteri di valutazione nella </a:t>
            </a:r>
            <a:r>
              <a:rPr lang="it-IT" b="1"/>
              <a:t>misura massima del 70% e minima del 40% </a:t>
            </a:r>
            <a:r>
              <a:rPr lang="it-IT"/>
              <a:t>delle spese progettuali ammissibili.</a:t>
            </a:r>
          </a:p>
          <a:p>
            <a:pPr marL="0" indent="0">
              <a:buNone/>
            </a:pPr>
            <a:endParaRPr lang="it-IT"/>
          </a:p>
          <a:p>
            <a:pPr marL="0" indent="0">
              <a:buNone/>
            </a:pPr>
            <a:r>
              <a:rPr lang="it-IT"/>
              <a:t>Il </a:t>
            </a:r>
            <a:r>
              <a:rPr lang="it-IT" b="1"/>
              <a:t>contributo regionale massimo </a:t>
            </a:r>
            <a:r>
              <a:rPr lang="it-IT"/>
              <a:t>concedibile per progetto è di </a:t>
            </a:r>
            <a:r>
              <a:rPr lang="it-IT" b="1"/>
              <a:t>euro 150.000,00</a:t>
            </a:r>
            <a:r>
              <a:rPr lang="it-IT"/>
              <a:t> per ciascun anno del triennio e </a:t>
            </a:r>
            <a:r>
              <a:rPr lang="it-IT" b="1"/>
              <a:t>non potrà in ogni caso essere superiore al deficit </a:t>
            </a:r>
            <a:r>
              <a:rPr lang="it-IT"/>
              <a:t>originato dalla differenza tra costi ammissibili complessivi e ricavi relativi al progetto. </a:t>
            </a:r>
            <a:br>
              <a:rPr lang="it-IT"/>
            </a:br>
            <a:endParaRPr lang="it-IT"/>
          </a:p>
          <a:p>
            <a:pPr marL="0" indent="0">
              <a:buNone/>
            </a:pPr>
            <a:r>
              <a:rPr lang="it-IT" i="1"/>
              <a:t>Non saranno finanziati progetti già beneficiari di contributo su altre leggi regionali in materia di attività culturali.</a:t>
            </a:r>
          </a:p>
          <a:p>
            <a:pPr marL="0" indent="0">
              <a:buNone/>
            </a:pPr>
            <a:endParaRPr lang="en-US"/>
          </a:p>
        </p:txBody>
      </p:sp>
      <p:pic>
        <p:nvPicPr>
          <p:cNvPr id="1026" name="Picture 2" descr="Finanza agevolata, il contributo a fondo perduto">
            <a:extLst>
              <a:ext uri="{FF2B5EF4-FFF2-40B4-BE49-F238E27FC236}">
                <a16:creationId xmlns:a16="http://schemas.microsoft.com/office/drawing/2014/main" id="{A67E8CF7-7E5C-FCD2-627B-645E5114E5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3992" y="1385290"/>
            <a:ext cx="5449889" cy="408741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9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057" name="Picture 2056">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059" name="Picture 2058">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61" name="Oval 2060">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2063" name="Picture 2062">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65" name="Picture 2064">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67" name="Rectangle 2066">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6E077CCA-5C35-EE0E-F447-D3A467A3092F}"/>
              </a:ext>
            </a:extLst>
          </p:cNvPr>
          <p:cNvSpPr>
            <a:spLocks noGrp="1"/>
          </p:cNvSpPr>
          <p:nvPr>
            <p:ph type="title"/>
          </p:nvPr>
        </p:nvSpPr>
        <p:spPr>
          <a:xfrm>
            <a:off x="863242" y="222042"/>
            <a:ext cx="6718664" cy="697321"/>
          </a:xfrm>
        </p:spPr>
        <p:txBody>
          <a:bodyPr vert="horz" lIns="91440" tIns="45720" rIns="91440" bIns="45720" rtlCol="0" anchor="t">
            <a:noAutofit/>
          </a:bodyPr>
          <a:lstStyle/>
          <a:p>
            <a:pPr>
              <a:lnSpc>
                <a:spcPct val="90000"/>
              </a:lnSpc>
            </a:pPr>
            <a:r>
              <a:rPr lang="en-US" sz="3600" b="1"/>
              <a:t>PROGETTI AMMISSIBILI</a:t>
            </a:r>
          </a:p>
        </p:txBody>
      </p:sp>
      <p:pic>
        <p:nvPicPr>
          <p:cNvPr id="2052" name="Picture 4" descr="Progetti POF">
            <a:extLst>
              <a:ext uri="{FF2B5EF4-FFF2-40B4-BE49-F238E27FC236}">
                <a16:creationId xmlns:a16="http://schemas.microsoft.com/office/drawing/2014/main" id="{7AB7CCDC-3827-921E-F989-D6E35CB0C10C}"/>
              </a:ext>
            </a:extLst>
          </p:cNvPr>
          <p:cNvPicPr>
            <a:picLocks noGrp="1" noChangeAspect="1" noChangeArrowheads="1"/>
          </p:cNvPicPr>
          <p:nvPr>
            <p:ph sz="half" idx="1"/>
          </p:nvPr>
        </p:nvPicPr>
        <p:blipFill rotWithShape="1">
          <a:blip r:embed="rId7">
            <a:extLst>
              <a:ext uri="{28A0092B-C50C-407E-A947-70E740481C1C}">
                <a14:useLocalDpi xmlns:a14="http://schemas.microsoft.com/office/drawing/2010/main" val="0"/>
              </a:ext>
            </a:extLst>
          </a:blip>
          <a:srcRect l="9856" r="16559" b="-1"/>
          <a:stretch/>
        </p:blipFill>
        <p:spPr bwMode="auto">
          <a:xfrm>
            <a:off x="4631870" y="10"/>
            <a:ext cx="75601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9" name="Rectangle 2068">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4" name="Segnaposto contenuto 3">
            <a:extLst>
              <a:ext uri="{FF2B5EF4-FFF2-40B4-BE49-F238E27FC236}">
                <a16:creationId xmlns:a16="http://schemas.microsoft.com/office/drawing/2014/main" id="{ECDBDD76-389F-FD03-4F50-2CA4CE052295}"/>
              </a:ext>
            </a:extLst>
          </p:cNvPr>
          <p:cNvSpPr>
            <a:spLocks noGrp="1"/>
          </p:cNvSpPr>
          <p:nvPr>
            <p:ph sz="half" idx="2"/>
          </p:nvPr>
        </p:nvSpPr>
        <p:spPr>
          <a:xfrm>
            <a:off x="227567" y="953889"/>
            <a:ext cx="5475340" cy="5645892"/>
          </a:xfrm>
        </p:spPr>
        <p:txBody>
          <a:bodyPr vert="horz" lIns="91440" tIns="45720" rIns="91440" bIns="45720" rtlCol="0">
            <a:normAutofit fontScale="92500" lnSpcReduction="20000"/>
          </a:bodyPr>
          <a:lstStyle/>
          <a:p>
            <a:pPr marL="0" indent="0">
              <a:buSzPct val="100000"/>
              <a:buNone/>
            </a:pPr>
            <a:r>
              <a:rPr lang="it-IT" sz="1900"/>
              <a:t>Progetti che sviluppino uno o più dei seguenti obiettivi:</a:t>
            </a:r>
          </a:p>
          <a:p>
            <a:pPr>
              <a:buSzPct val="100000"/>
              <a:buFont typeface="+mj-lt"/>
              <a:buAutoNum type="alphaUcPeriod"/>
            </a:pPr>
            <a:r>
              <a:rPr lang="it-IT" sz="1900"/>
              <a:t>ricerca, valorizzazione e promozione dei </a:t>
            </a:r>
            <a:r>
              <a:rPr lang="it-IT" sz="1900" b="1"/>
              <a:t>NUOVI AUTORI/NUOVE AUTRICI/BAND EMERGENTI </a:t>
            </a:r>
            <a:r>
              <a:rPr lang="it-IT" sz="1900"/>
              <a:t>attraverso iniziative di orientamento, tutoraggio e supporto nelle fasi produttive, distributive e promozionali e di circuitazione, anche all'estero;</a:t>
            </a:r>
          </a:p>
          <a:p>
            <a:pPr>
              <a:buSzPct val="100000"/>
              <a:buFont typeface="+mj-lt"/>
              <a:buAutoNum type="alphaUcPeriod"/>
            </a:pPr>
            <a:r>
              <a:rPr lang="it-IT" sz="1900"/>
              <a:t>valorizzazione e promozione della </a:t>
            </a:r>
            <a:r>
              <a:rPr lang="it-IT" sz="1900" b="1"/>
              <a:t>CREATIVITÀ </a:t>
            </a:r>
            <a:r>
              <a:rPr lang="it-IT" sz="1900"/>
              <a:t>attraverso il sostegno a produzioni musicali originali, che si caratterizzano per formati, contenuti e/o linguaggi significativamente innovativi;</a:t>
            </a:r>
          </a:p>
          <a:p>
            <a:pPr>
              <a:buSzPct val="100000"/>
              <a:buFont typeface="+mj-lt"/>
              <a:buAutoNum type="alphaUcPeriod"/>
            </a:pPr>
            <a:r>
              <a:rPr lang="it-IT" sz="1900"/>
              <a:t>sviluppo, consolidamento e valorizzazione, anche ai fini turistici, di </a:t>
            </a:r>
            <a:r>
              <a:rPr lang="it-IT" sz="1900" b="1"/>
              <a:t>CIRCUITO DI LOCALI e di RETE DI FESTIVAL</a:t>
            </a:r>
            <a:r>
              <a:rPr lang="it-IT" sz="1900"/>
              <a:t> di musica contemporanea originale dal vivo e circuitazione di artiste/i e gruppi musicali della regione;</a:t>
            </a:r>
          </a:p>
          <a:p>
            <a:pPr>
              <a:buSzPct val="100000"/>
              <a:buFont typeface="+mj-lt"/>
              <a:buAutoNum type="alphaUcPeriod"/>
            </a:pPr>
            <a:r>
              <a:rPr lang="it-IT" sz="1900" b="1"/>
              <a:t>PROMOZIONE E CIRCUITAZIONE ALL’ESTERO </a:t>
            </a:r>
            <a:r>
              <a:rPr lang="it-IT" sz="1900"/>
              <a:t>di artiste/i e dei gruppi musicali della regione.</a:t>
            </a:r>
          </a:p>
          <a:p>
            <a:pPr>
              <a:buSzPct val="100000"/>
              <a:buFont typeface="+mj-lt"/>
              <a:buAutoNum type="alphaUcPeriod"/>
            </a:pPr>
            <a:endParaRPr lang="it-IT"/>
          </a:p>
          <a:p>
            <a:pPr>
              <a:buFont typeface="+mj-lt"/>
              <a:buAutoNum type="alphaUcPeriod"/>
            </a:pPr>
            <a:endParaRPr lang="it-IT"/>
          </a:p>
          <a:p>
            <a:pPr>
              <a:buFont typeface="Wingdings" panose="05000000000000000000" pitchFamily="2" charset="2"/>
              <a:buChar char="Ø"/>
            </a:pPr>
            <a:endParaRPr lang="en-US"/>
          </a:p>
        </p:txBody>
      </p:sp>
    </p:spTree>
    <p:extLst>
      <p:ext uri="{BB962C8B-B14F-4D97-AF65-F5344CB8AC3E}">
        <p14:creationId xmlns:p14="http://schemas.microsoft.com/office/powerpoint/2010/main" val="273514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3DA1B-FA37-5CEC-B14B-94B793837AF9}"/>
              </a:ext>
            </a:extLst>
          </p:cNvPr>
          <p:cNvSpPr>
            <a:spLocks noGrp="1"/>
          </p:cNvSpPr>
          <p:nvPr>
            <p:ph type="ctrTitle"/>
          </p:nvPr>
        </p:nvSpPr>
        <p:spPr>
          <a:xfrm>
            <a:off x="7993126" y="1259507"/>
            <a:ext cx="4079016" cy="1190626"/>
          </a:xfrm>
        </p:spPr>
        <p:txBody>
          <a:bodyPr>
            <a:normAutofit/>
          </a:bodyPr>
          <a:lstStyle/>
          <a:p>
            <a:r>
              <a:rPr lang="en-US" sz="3600" b="1"/>
              <a:t>REQUISITI DEI PROGETTI</a:t>
            </a:r>
            <a:endParaRPr lang="it-IT" sz="3600"/>
          </a:p>
        </p:txBody>
      </p:sp>
      <p:sp>
        <p:nvSpPr>
          <p:cNvPr id="3" name="Sottotitolo 2">
            <a:extLst>
              <a:ext uri="{FF2B5EF4-FFF2-40B4-BE49-F238E27FC236}">
                <a16:creationId xmlns:a16="http://schemas.microsoft.com/office/drawing/2014/main" id="{BBC08456-D411-33BB-5252-B707F0DFDB44}"/>
              </a:ext>
            </a:extLst>
          </p:cNvPr>
          <p:cNvSpPr>
            <a:spLocks noGrp="1"/>
          </p:cNvSpPr>
          <p:nvPr>
            <p:ph type="subTitle" idx="1"/>
          </p:nvPr>
        </p:nvSpPr>
        <p:spPr>
          <a:xfrm>
            <a:off x="7861033" y="2543807"/>
            <a:ext cx="4181082" cy="3797136"/>
          </a:xfrm>
        </p:spPr>
        <p:txBody>
          <a:bodyPr>
            <a:normAutofit/>
          </a:bodyPr>
          <a:lstStyle/>
          <a:p>
            <a:pPr>
              <a:lnSpc>
                <a:spcPct val="90000"/>
              </a:lnSpc>
            </a:pPr>
            <a:r>
              <a:rPr lang="it-IT" sz="1800">
                <a:solidFill>
                  <a:schemeClr val="tx1"/>
                </a:solidFill>
              </a:rPr>
              <a:t>Sono ammessi solo i progetti che hanno </a:t>
            </a:r>
            <a:r>
              <a:rPr lang="it-IT" sz="1800" b="1">
                <a:solidFill>
                  <a:schemeClr val="tx1"/>
                </a:solidFill>
              </a:rPr>
              <a:t>valenza regionale</a:t>
            </a:r>
            <a:r>
              <a:rPr lang="it-IT" sz="1800">
                <a:solidFill>
                  <a:schemeClr val="tx1"/>
                </a:solidFill>
              </a:rPr>
              <a:t> e che prevedano un costo annuo per singola azione progettuale </a:t>
            </a:r>
            <a:r>
              <a:rPr lang="it-IT" sz="1800" b="1">
                <a:solidFill>
                  <a:schemeClr val="tx1"/>
                </a:solidFill>
              </a:rPr>
              <a:t>non inferiore ad euro 10.000,00</a:t>
            </a:r>
            <a:r>
              <a:rPr lang="it-IT" sz="1800">
                <a:solidFill>
                  <a:schemeClr val="tx1"/>
                </a:solidFill>
              </a:rPr>
              <a:t>. </a:t>
            </a:r>
          </a:p>
          <a:p>
            <a:pPr>
              <a:lnSpc>
                <a:spcPct val="90000"/>
              </a:lnSpc>
            </a:pPr>
            <a:r>
              <a:rPr lang="it-IT" sz="1800">
                <a:solidFill>
                  <a:schemeClr val="tx1"/>
                </a:solidFill>
              </a:rPr>
              <a:t>I progetti devono presentare un totale di costi complessivi nel triennio </a:t>
            </a:r>
            <a:r>
              <a:rPr lang="it-IT" sz="1800" b="1">
                <a:solidFill>
                  <a:schemeClr val="tx1"/>
                </a:solidFill>
              </a:rPr>
              <a:t>non inferiore ad euro 100.000,00</a:t>
            </a:r>
            <a:r>
              <a:rPr lang="it-IT" sz="1800">
                <a:solidFill>
                  <a:schemeClr val="tx1"/>
                </a:solidFill>
              </a:rPr>
              <a:t>.</a:t>
            </a:r>
            <a:br>
              <a:rPr lang="it-IT" sz="1800">
                <a:solidFill>
                  <a:schemeClr val="tx1"/>
                </a:solidFill>
              </a:rPr>
            </a:br>
            <a:br>
              <a:rPr lang="it-IT" sz="1800">
                <a:solidFill>
                  <a:schemeClr val="tx1"/>
                </a:solidFill>
              </a:rPr>
            </a:br>
            <a:r>
              <a:rPr lang="it-IT" sz="1800">
                <a:solidFill>
                  <a:schemeClr val="tx1"/>
                </a:solidFill>
              </a:rPr>
              <a:t>avvio e termine: </a:t>
            </a:r>
            <a:br>
              <a:rPr lang="it-IT" sz="1800">
                <a:solidFill>
                  <a:schemeClr val="tx1"/>
                </a:solidFill>
              </a:rPr>
            </a:br>
            <a:r>
              <a:rPr lang="it-IT" sz="1800" b="1">
                <a:solidFill>
                  <a:schemeClr val="tx1"/>
                </a:solidFill>
              </a:rPr>
              <a:t>1 gennaio 2024-31 dicembre 2026</a:t>
            </a:r>
          </a:p>
          <a:p>
            <a:pPr>
              <a:lnSpc>
                <a:spcPct val="90000"/>
              </a:lnSpc>
            </a:pPr>
            <a:endParaRPr lang="it-IT" sz="1800">
              <a:solidFill>
                <a:schemeClr val="tx1"/>
              </a:solidFill>
              <a:latin typeface="+mn-lt"/>
            </a:endParaRPr>
          </a:p>
          <a:p>
            <a:pPr>
              <a:lnSpc>
                <a:spcPct val="90000"/>
              </a:lnSpc>
            </a:pPr>
            <a:endParaRPr lang="it-IT" sz="1800">
              <a:solidFill>
                <a:schemeClr val="tx1"/>
              </a:solidFill>
              <a:latin typeface="+mn-lt"/>
            </a:endParaRPr>
          </a:p>
        </p:txBody>
      </p:sp>
      <p:sp>
        <p:nvSpPr>
          <p:cNvPr id="6154" name="Rectangle 6150">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6155"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6146" name="Picture 2" descr="Che cos'è e come avviene la raccolta dei requisiti del progetto |  Informatica e Ingegneria Online">
            <a:extLst>
              <a:ext uri="{FF2B5EF4-FFF2-40B4-BE49-F238E27FC236}">
                <a16:creationId xmlns:a16="http://schemas.microsoft.com/office/drawing/2014/main" id="{68873609-3B11-723F-6198-158ED3B6FD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854" y="1077269"/>
            <a:ext cx="6270662" cy="470299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435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concerto, persona, vestiti, Viso umano&#10;&#10;Descrizione generata automaticamente">
            <a:extLst>
              <a:ext uri="{FF2B5EF4-FFF2-40B4-BE49-F238E27FC236}">
                <a16:creationId xmlns:a16="http://schemas.microsoft.com/office/drawing/2014/main" id="{45075916-743A-FC08-46CF-0F6274C50C5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9091" r="9091"/>
          <a:stretch/>
        </p:blipFill>
        <p:spPr>
          <a:xfrm>
            <a:off x="20" y="10"/>
            <a:ext cx="12191980" cy="6857990"/>
          </a:xfrm>
          <a:prstGeom prst="rect">
            <a:avLst/>
          </a:prstGeom>
        </p:spPr>
      </p:pic>
      <p:sp>
        <p:nvSpPr>
          <p:cNvPr id="2" name="Titolo 1">
            <a:extLst>
              <a:ext uri="{FF2B5EF4-FFF2-40B4-BE49-F238E27FC236}">
                <a16:creationId xmlns:a16="http://schemas.microsoft.com/office/drawing/2014/main" id="{5C515D73-C99F-3745-D415-FD76B4EF5994}"/>
              </a:ext>
            </a:extLst>
          </p:cNvPr>
          <p:cNvSpPr>
            <a:spLocks noGrp="1"/>
          </p:cNvSpPr>
          <p:nvPr>
            <p:ph type="ctrTitle"/>
          </p:nvPr>
        </p:nvSpPr>
        <p:spPr>
          <a:xfrm>
            <a:off x="1121773" y="4675694"/>
            <a:ext cx="10064275" cy="1647681"/>
          </a:xfrm>
        </p:spPr>
        <p:txBody>
          <a:bodyPr>
            <a:normAutofit/>
          </a:bodyPr>
          <a:lstStyle/>
          <a:p>
            <a:pPr marL="742950" indent="-742950">
              <a:lnSpc>
                <a:spcPct val="90000"/>
              </a:lnSpc>
              <a:buClr>
                <a:schemeClr val="accent1"/>
              </a:buClr>
              <a:buFont typeface="+mj-lt"/>
              <a:buAutoNum type="alphaUcPeriod"/>
            </a:pPr>
            <a:r>
              <a:rPr lang="it-IT" sz="5400" b="1">
                <a:solidFill>
                  <a:schemeClr val="tx1"/>
                </a:solidFill>
              </a:rPr>
              <a:t>NUOVI AUTORI/NUOVE AUTRICI/BAND EMERGENTI</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203018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62214EF-2F6E-6E46-40C8-82F9DEE17C4F}"/>
              </a:ext>
            </a:extLst>
          </p:cNvPr>
          <p:cNvSpPr>
            <a:spLocks noGrp="1"/>
          </p:cNvSpPr>
          <p:nvPr>
            <p:ph type="title"/>
          </p:nvPr>
        </p:nvSpPr>
        <p:spPr>
          <a:xfrm>
            <a:off x="542416" y="235901"/>
            <a:ext cx="9798788" cy="1074424"/>
          </a:xfrm>
        </p:spPr>
        <p:txBody>
          <a:bodyPr/>
          <a:lstStyle/>
          <a:p>
            <a:pPr marL="742950" indent="-742950">
              <a:buClr>
                <a:schemeClr val="accent1"/>
              </a:buClr>
              <a:buFont typeface="+mj-lt"/>
              <a:buAutoNum type="alphaUcPeriod"/>
            </a:pPr>
            <a:r>
              <a:rPr lang="it-IT" sz="3600" b="1">
                <a:solidFill>
                  <a:schemeClr val="tx1"/>
                </a:solidFill>
              </a:rPr>
              <a:t>NUOVI AUTORI: VALENZA REGIONALE, PRIORITÀ E CRITERI DI VALUTAZIONE</a:t>
            </a:r>
            <a:endParaRPr lang="it-IT" sz="3600"/>
          </a:p>
        </p:txBody>
      </p:sp>
      <p:sp>
        <p:nvSpPr>
          <p:cNvPr id="5" name="Segnaposto testo 4">
            <a:extLst>
              <a:ext uri="{FF2B5EF4-FFF2-40B4-BE49-F238E27FC236}">
                <a16:creationId xmlns:a16="http://schemas.microsoft.com/office/drawing/2014/main" id="{C6005226-10E3-22C3-373F-C08174FBD34E}"/>
              </a:ext>
            </a:extLst>
          </p:cNvPr>
          <p:cNvSpPr>
            <a:spLocks noGrp="1"/>
          </p:cNvSpPr>
          <p:nvPr>
            <p:ph type="body" idx="1"/>
          </p:nvPr>
        </p:nvSpPr>
        <p:spPr/>
        <p:txBody>
          <a:bodyPr/>
          <a:lstStyle/>
          <a:p>
            <a:pPr algn="ctr"/>
            <a:r>
              <a:rPr lang="it-IT" b="1"/>
              <a:t>Valenza regionale</a:t>
            </a:r>
          </a:p>
        </p:txBody>
      </p:sp>
      <p:sp>
        <p:nvSpPr>
          <p:cNvPr id="8" name="Segnaposto testo 7">
            <a:extLst>
              <a:ext uri="{FF2B5EF4-FFF2-40B4-BE49-F238E27FC236}">
                <a16:creationId xmlns:a16="http://schemas.microsoft.com/office/drawing/2014/main" id="{C84ED959-9FBE-BF74-CD69-503C7F166594}"/>
              </a:ext>
            </a:extLst>
          </p:cNvPr>
          <p:cNvSpPr>
            <a:spLocks noGrp="1"/>
          </p:cNvSpPr>
          <p:nvPr>
            <p:ph type="body" sz="half" idx="15"/>
          </p:nvPr>
        </p:nvSpPr>
        <p:spPr/>
        <p:txBody>
          <a:bodyPr>
            <a:normAutofit/>
          </a:bodyPr>
          <a:lstStyle/>
          <a:p>
            <a:r>
              <a:rPr lang="it-IT" sz="1800"/>
              <a:t>I progetti devono prevedere azioni aperte alla partecipazione di artiste/i e band emergenti realizzate o promosse in almeno tre province/città metropolitana</a:t>
            </a:r>
          </a:p>
        </p:txBody>
      </p:sp>
      <p:sp>
        <p:nvSpPr>
          <p:cNvPr id="6" name="Segnaposto testo 5">
            <a:extLst>
              <a:ext uri="{FF2B5EF4-FFF2-40B4-BE49-F238E27FC236}">
                <a16:creationId xmlns:a16="http://schemas.microsoft.com/office/drawing/2014/main" id="{1A9AD25F-7CE3-43C7-523A-8D5CF34410BC}"/>
              </a:ext>
            </a:extLst>
          </p:cNvPr>
          <p:cNvSpPr>
            <a:spLocks noGrp="1"/>
          </p:cNvSpPr>
          <p:nvPr>
            <p:ph type="body" sz="quarter" idx="3"/>
          </p:nvPr>
        </p:nvSpPr>
        <p:spPr/>
        <p:txBody>
          <a:bodyPr/>
          <a:lstStyle/>
          <a:p>
            <a:pPr algn="ctr"/>
            <a:r>
              <a:rPr lang="it-IT" b="1"/>
              <a:t>Priorità</a:t>
            </a:r>
          </a:p>
        </p:txBody>
      </p:sp>
      <p:sp>
        <p:nvSpPr>
          <p:cNvPr id="9" name="Segnaposto testo 8">
            <a:extLst>
              <a:ext uri="{FF2B5EF4-FFF2-40B4-BE49-F238E27FC236}">
                <a16:creationId xmlns:a16="http://schemas.microsoft.com/office/drawing/2014/main" id="{7CF765E1-3C69-3251-9355-5E731DC74875}"/>
              </a:ext>
            </a:extLst>
          </p:cNvPr>
          <p:cNvSpPr>
            <a:spLocks noGrp="1"/>
          </p:cNvSpPr>
          <p:nvPr>
            <p:ph type="body" sz="half" idx="16"/>
          </p:nvPr>
        </p:nvSpPr>
        <p:spPr/>
        <p:txBody>
          <a:bodyPr/>
          <a:lstStyle/>
          <a:p>
            <a:r>
              <a:rPr lang="it-IT" sz="1800"/>
              <a:t>Progetti di filiera che prevedono più azioni tra le seguenti:</a:t>
            </a:r>
          </a:p>
          <a:p>
            <a:pPr marL="285750" indent="-285750">
              <a:buFont typeface="Wingdings" panose="05000000000000000000" pitchFamily="2" charset="2"/>
              <a:buChar char="Ø"/>
            </a:pPr>
            <a:r>
              <a:rPr lang="it-IT" sz="1800"/>
              <a:t>ricerca e selezione</a:t>
            </a:r>
          </a:p>
          <a:p>
            <a:pPr marL="285750" indent="-285750">
              <a:buFont typeface="Wingdings" panose="05000000000000000000" pitchFamily="2" charset="2"/>
              <a:buChar char="Ø"/>
            </a:pPr>
            <a:r>
              <a:rPr lang="it-IT" sz="1800"/>
              <a:t>residenze artistiche</a:t>
            </a:r>
          </a:p>
          <a:p>
            <a:pPr marL="285750" indent="-285750">
              <a:buFont typeface="Wingdings" panose="05000000000000000000" pitchFamily="2" charset="2"/>
              <a:buChar char="Ø"/>
            </a:pPr>
            <a:r>
              <a:rPr lang="it-IT" sz="1800"/>
              <a:t>produzione discografica</a:t>
            </a:r>
          </a:p>
          <a:p>
            <a:pPr marL="285750" indent="-285750">
              <a:buFont typeface="Wingdings" panose="05000000000000000000" pitchFamily="2" charset="2"/>
              <a:buChar char="Ø"/>
            </a:pPr>
            <a:r>
              <a:rPr lang="it-IT" sz="1800"/>
              <a:t>circuitazione e promozione, anche all’estero</a:t>
            </a:r>
          </a:p>
          <a:p>
            <a:pPr marL="285750" indent="-285750">
              <a:buFont typeface="Wingdings" panose="05000000000000000000" pitchFamily="2" charset="2"/>
              <a:buChar char="Ø"/>
            </a:pPr>
            <a:endParaRPr lang="it-IT"/>
          </a:p>
        </p:txBody>
      </p:sp>
      <p:sp>
        <p:nvSpPr>
          <p:cNvPr id="7" name="Segnaposto testo 6">
            <a:extLst>
              <a:ext uri="{FF2B5EF4-FFF2-40B4-BE49-F238E27FC236}">
                <a16:creationId xmlns:a16="http://schemas.microsoft.com/office/drawing/2014/main" id="{330C21C7-85E2-8B4E-437F-E13D5B1F6DFB}"/>
              </a:ext>
            </a:extLst>
          </p:cNvPr>
          <p:cNvSpPr>
            <a:spLocks noGrp="1"/>
          </p:cNvSpPr>
          <p:nvPr>
            <p:ph type="body" sz="quarter" idx="13"/>
          </p:nvPr>
        </p:nvSpPr>
        <p:spPr/>
        <p:txBody>
          <a:bodyPr/>
          <a:lstStyle/>
          <a:p>
            <a:pPr algn="ctr"/>
            <a:r>
              <a:rPr lang="it-IT" b="1"/>
              <a:t>Criteri di valutazione</a:t>
            </a:r>
          </a:p>
        </p:txBody>
      </p:sp>
      <p:sp>
        <p:nvSpPr>
          <p:cNvPr id="10" name="Segnaposto testo 9">
            <a:extLst>
              <a:ext uri="{FF2B5EF4-FFF2-40B4-BE49-F238E27FC236}">
                <a16:creationId xmlns:a16="http://schemas.microsoft.com/office/drawing/2014/main" id="{C98D8B62-D773-B3CB-820B-23B88431B48A}"/>
              </a:ext>
            </a:extLst>
          </p:cNvPr>
          <p:cNvSpPr>
            <a:spLocks noGrp="1"/>
          </p:cNvSpPr>
          <p:nvPr>
            <p:ph type="body" sz="half" idx="17"/>
          </p:nvPr>
        </p:nvSpPr>
        <p:spPr>
          <a:xfrm>
            <a:off x="7124700" y="2666999"/>
            <a:ext cx="3056248" cy="3955099"/>
          </a:xfrm>
        </p:spPr>
        <p:txBody>
          <a:bodyPr>
            <a:noAutofit/>
          </a:bodyPr>
          <a:lstStyle/>
          <a:p>
            <a:pPr marL="285750" indent="-285750">
              <a:buFont typeface="Wingdings" panose="05000000000000000000" pitchFamily="2" charset="2"/>
              <a:buChar char="Ø"/>
            </a:pPr>
            <a:r>
              <a:rPr lang="it-IT" sz="1800"/>
              <a:t>Finalizzazione (max 20)</a:t>
            </a:r>
          </a:p>
          <a:p>
            <a:pPr marL="285750" indent="-285750">
              <a:buFont typeface="Wingdings" panose="05000000000000000000" pitchFamily="2" charset="2"/>
              <a:buChar char="Ø"/>
            </a:pPr>
            <a:r>
              <a:rPr lang="it-IT" sz="1800"/>
              <a:t>Qualità progettuale (max 30) </a:t>
            </a:r>
            <a:r>
              <a:rPr lang="it-IT" sz="1800" b="1">
                <a:solidFill>
                  <a:schemeClr val="accent1"/>
                </a:solidFill>
                <a:sym typeface="Wingdings" panose="05000000000000000000" pitchFamily="2" charset="2"/>
              </a:rPr>
              <a:t> NOVITÀ: </a:t>
            </a:r>
            <a:r>
              <a:rPr lang="it-IT" sz="1800">
                <a:solidFill>
                  <a:schemeClr val="accent1"/>
                </a:solidFill>
              </a:rPr>
              <a:t>collaborazione con Emilia-Romagna Music Commission </a:t>
            </a:r>
          </a:p>
          <a:p>
            <a:pPr marL="285750" indent="-285750">
              <a:buFont typeface="Wingdings" panose="05000000000000000000" pitchFamily="2" charset="2"/>
              <a:buChar char="Ø"/>
            </a:pPr>
            <a:r>
              <a:rPr lang="it-IT" sz="1800"/>
              <a:t>Rispondenza alle priorità (max 30)</a:t>
            </a:r>
          </a:p>
          <a:p>
            <a:pPr marL="285750" indent="-285750">
              <a:buFont typeface="Wingdings" panose="05000000000000000000" pitchFamily="2" charset="2"/>
              <a:buChar char="Ø"/>
            </a:pPr>
            <a:r>
              <a:rPr lang="it-IT" sz="1800"/>
              <a:t>Sostenibilità (max 20)</a:t>
            </a:r>
          </a:p>
        </p:txBody>
      </p:sp>
    </p:spTree>
    <p:extLst>
      <p:ext uri="{BB962C8B-B14F-4D97-AF65-F5344CB8AC3E}">
        <p14:creationId xmlns:p14="http://schemas.microsoft.com/office/powerpoint/2010/main" val="1804941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24E38C2-5903-884F-DAB1-2F97F5A0D806}"/>
              </a:ext>
            </a:extLst>
          </p:cNvPr>
          <p:cNvPicPr>
            <a:picLocks noChangeAspect="1"/>
          </p:cNvPicPr>
          <p:nvPr/>
        </p:nvPicPr>
        <p:blipFill rotWithShape="1">
          <a:blip r:embed="rId3"/>
          <a:srcRect t="32400" b="11350"/>
          <a:stretch/>
        </p:blipFill>
        <p:spPr>
          <a:xfrm>
            <a:off x="20" y="0"/>
            <a:ext cx="12191980" cy="6857990"/>
          </a:xfrm>
          <a:prstGeom prst="rect">
            <a:avLst/>
          </a:prstGeom>
        </p:spPr>
      </p:pic>
      <p:sp>
        <p:nvSpPr>
          <p:cNvPr id="3" name="CasellaDiTesto 2">
            <a:extLst>
              <a:ext uri="{FF2B5EF4-FFF2-40B4-BE49-F238E27FC236}">
                <a16:creationId xmlns:a16="http://schemas.microsoft.com/office/drawing/2014/main" id="{3F41EE67-79BA-F424-925D-4FA4A11CC723}"/>
              </a:ext>
            </a:extLst>
          </p:cNvPr>
          <p:cNvSpPr txBox="1"/>
          <p:nvPr/>
        </p:nvSpPr>
        <p:spPr>
          <a:xfrm>
            <a:off x="3568899" y="5155951"/>
            <a:ext cx="8919191" cy="923330"/>
          </a:xfrm>
          <a:prstGeom prst="rect">
            <a:avLst/>
          </a:prstGeom>
          <a:noFill/>
        </p:spPr>
        <p:txBody>
          <a:bodyPr wrap="square" rtlCol="0">
            <a:spAutoFit/>
          </a:bodyPr>
          <a:lstStyle/>
          <a:p>
            <a:pPr marL="742950" indent="-742950">
              <a:buClr>
                <a:schemeClr val="accent1"/>
              </a:buClr>
              <a:buFont typeface="+mj-lt"/>
              <a:buAutoNum type="alphaUcPeriod" startAt="2"/>
            </a:pPr>
            <a:r>
              <a:rPr lang="it-IT" sz="5400" b="1"/>
              <a:t>CREATIVITÀ</a:t>
            </a:r>
          </a:p>
        </p:txBody>
      </p:sp>
    </p:spTree>
    <p:extLst>
      <p:ext uri="{BB962C8B-B14F-4D97-AF65-F5344CB8AC3E}">
        <p14:creationId xmlns:p14="http://schemas.microsoft.com/office/powerpoint/2010/main" val="3014041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62214EF-2F6E-6E46-40C8-82F9DEE17C4F}"/>
              </a:ext>
            </a:extLst>
          </p:cNvPr>
          <p:cNvSpPr>
            <a:spLocks noGrp="1"/>
          </p:cNvSpPr>
          <p:nvPr>
            <p:ph type="title"/>
          </p:nvPr>
        </p:nvSpPr>
        <p:spPr>
          <a:xfrm>
            <a:off x="542416" y="235901"/>
            <a:ext cx="9798788" cy="1074424"/>
          </a:xfrm>
        </p:spPr>
        <p:txBody>
          <a:bodyPr/>
          <a:lstStyle/>
          <a:p>
            <a:pPr marL="742950" indent="-742950">
              <a:buClr>
                <a:schemeClr val="accent1"/>
              </a:buClr>
              <a:buFont typeface="+mj-lt"/>
              <a:buAutoNum type="alphaUcPeriod" startAt="2"/>
            </a:pPr>
            <a:r>
              <a:rPr lang="it-IT" sz="3600" b="1">
                <a:solidFill>
                  <a:schemeClr val="tx1"/>
                </a:solidFill>
              </a:rPr>
              <a:t>CREATIVITÀ: VALENZA REGIONALE, PRIORITÀ E CRITERI DI VALUTAZIONE</a:t>
            </a:r>
            <a:endParaRPr lang="it-IT" sz="3600"/>
          </a:p>
        </p:txBody>
      </p:sp>
      <p:sp>
        <p:nvSpPr>
          <p:cNvPr id="5" name="Segnaposto testo 4">
            <a:extLst>
              <a:ext uri="{FF2B5EF4-FFF2-40B4-BE49-F238E27FC236}">
                <a16:creationId xmlns:a16="http://schemas.microsoft.com/office/drawing/2014/main" id="{C6005226-10E3-22C3-373F-C08174FBD34E}"/>
              </a:ext>
            </a:extLst>
          </p:cNvPr>
          <p:cNvSpPr>
            <a:spLocks noGrp="1"/>
          </p:cNvSpPr>
          <p:nvPr>
            <p:ph type="body" idx="1"/>
          </p:nvPr>
        </p:nvSpPr>
        <p:spPr>
          <a:xfrm>
            <a:off x="632947" y="1700531"/>
            <a:ext cx="2946866" cy="576262"/>
          </a:xfrm>
        </p:spPr>
        <p:txBody>
          <a:bodyPr/>
          <a:lstStyle/>
          <a:p>
            <a:pPr algn="ctr"/>
            <a:r>
              <a:rPr lang="it-IT" b="1"/>
              <a:t>Valenza regionale</a:t>
            </a:r>
          </a:p>
        </p:txBody>
      </p:sp>
      <p:sp>
        <p:nvSpPr>
          <p:cNvPr id="8" name="Segnaposto testo 7">
            <a:extLst>
              <a:ext uri="{FF2B5EF4-FFF2-40B4-BE49-F238E27FC236}">
                <a16:creationId xmlns:a16="http://schemas.microsoft.com/office/drawing/2014/main" id="{C84ED959-9FBE-BF74-CD69-503C7F166594}"/>
              </a:ext>
            </a:extLst>
          </p:cNvPr>
          <p:cNvSpPr>
            <a:spLocks noGrp="1"/>
          </p:cNvSpPr>
          <p:nvPr>
            <p:ph type="body" sz="half" idx="15"/>
          </p:nvPr>
        </p:nvSpPr>
        <p:spPr/>
        <p:txBody>
          <a:bodyPr>
            <a:normAutofit/>
          </a:bodyPr>
          <a:lstStyle/>
          <a:p>
            <a:r>
              <a:rPr lang="it-IT" sz="1800"/>
              <a:t>I progetti devono prevedere la distribuzione e/o la promozione e la comunicazione della produzione in almeno tre province/città metropolitana o anche sul territorio nazionale e all’estero</a:t>
            </a:r>
          </a:p>
        </p:txBody>
      </p:sp>
      <p:sp>
        <p:nvSpPr>
          <p:cNvPr id="6" name="Segnaposto testo 5">
            <a:extLst>
              <a:ext uri="{FF2B5EF4-FFF2-40B4-BE49-F238E27FC236}">
                <a16:creationId xmlns:a16="http://schemas.microsoft.com/office/drawing/2014/main" id="{1A9AD25F-7CE3-43C7-523A-8D5CF34410BC}"/>
              </a:ext>
            </a:extLst>
          </p:cNvPr>
          <p:cNvSpPr>
            <a:spLocks noGrp="1"/>
          </p:cNvSpPr>
          <p:nvPr>
            <p:ph type="body" sz="quarter" idx="3"/>
          </p:nvPr>
        </p:nvSpPr>
        <p:spPr>
          <a:xfrm>
            <a:off x="3889944" y="1700531"/>
            <a:ext cx="2936241" cy="576262"/>
          </a:xfrm>
        </p:spPr>
        <p:txBody>
          <a:bodyPr/>
          <a:lstStyle/>
          <a:p>
            <a:pPr algn="ctr"/>
            <a:r>
              <a:rPr lang="it-IT" b="1"/>
              <a:t>Priorità</a:t>
            </a:r>
          </a:p>
        </p:txBody>
      </p:sp>
      <p:sp>
        <p:nvSpPr>
          <p:cNvPr id="9" name="Segnaposto testo 8">
            <a:extLst>
              <a:ext uri="{FF2B5EF4-FFF2-40B4-BE49-F238E27FC236}">
                <a16:creationId xmlns:a16="http://schemas.microsoft.com/office/drawing/2014/main" id="{7CF765E1-3C69-3251-9355-5E731DC74875}"/>
              </a:ext>
            </a:extLst>
          </p:cNvPr>
          <p:cNvSpPr>
            <a:spLocks noGrp="1"/>
          </p:cNvSpPr>
          <p:nvPr>
            <p:ph type="body" sz="half" idx="16"/>
          </p:nvPr>
        </p:nvSpPr>
        <p:spPr>
          <a:xfrm>
            <a:off x="3873106" y="2667000"/>
            <a:ext cx="2946794" cy="3955098"/>
          </a:xfrm>
        </p:spPr>
        <p:txBody>
          <a:bodyPr>
            <a:noAutofit/>
          </a:bodyPr>
          <a:lstStyle/>
          <a:p>
            <a:r>
              <a:rPr lang="it-IT" sz="1800"/>
              <a:t>Produzioni musicali </a:t>
            </a:r>
            <a:r>
              <a:rPr lang="it-IT" sz="1800" b="1"/>
              <a:t>originali che si caratterizzano per un elevato livello di innovazione nei formati, contenuti e/o linguaggi; </a:t>
            </a:r>
            <a:r>
              <a:rPr lang="it-IT" sz="1800"/>
              <a:t>che prevedono una visione integrata tra prodotto e modalità di promozione, distribuzione e circuitazione, con analisi e definizione del target di riferimento</a:t>
            </a:r>
          </a:p>
        </p:txBody>
      </p:sp>
      <p:sp>
        <p:nvSpPr>
          <p:cNvPr id="7" name="Segnaposto testo 6">
            <a:extLst>
              <a:ext uri="{FF2B5EF4-FFF2-40B4-BE49-F238E27FC236}">
                <a16:creationId xmlns:a16="http://schemas.microsoft.com/office/drawing/2014/main" id="{330C21C7-85E2-8B4E-437F-E13D5B1F6DFB}"/>
              </a:ext>
            </a:extLst>
          </p:cNvPr>
          <p:cNvSpPr>
            <a:spLocks noGrp="1"/>
          </p:cNvSpPr>
          <p:nvPr>
            <p:ph type="body" sz="quarter" idx="13"/>
          </p:nvPr>
        </p:nvSpPr>
        <p:spPr/>
        <p:txBody>
          <a:bodyPr/>
          <a:lstStyle/>
          <a:p>
            <a:pPr algn="ctr"/>
            <a:r>
              <a:rPr lang="it-IT" b="1"/>
              <a:t>Criteri di valutazione</a:t>
            </a:r>
          </a:p>
        </p:txBody>
      </p:sp>
      <p:sp>
        <p:nvSpPr>
          <p:cNvPr id="10" name="Segnaposto testo 9">
            <a:extLst>
              <a:ext uri="{FF2B5EF4-FFF2-40B4-BE49-F238E27FC236}">
                <a16:creationId xmlns:a16="http://schemas.microsoft.com/office/drawing/2014/main" id="{C98D8B62-D773-B3CB-820B-23B88431B48A}"/>
              </a:ext>
            </a:extLst>
          </p:cNvPr>
          <p:cNvSpPr>
            <a:spLocks noGrp="1"/>
          </p:cNvSpPr>
          <p:nvPr>
            <p:ph type="body" sz="half" idx="17"/>
          </p:nvPr>
        </p:nvSpPr>
        <p:spPr>
          <a:xfrm>
            <a:off x="7124700" y="2666999"/>
            <a:ext cx="3056248" cy="3955099"/>
          </a:xfrm>
        </p:spPr>
        <p:txBody>
          <a:bodyPr>
            <a:noAutofit/>
          </a:bodyPr>
          <a:lstStyle/>
          <a:p>
            <a:pPr marL="285750" indent="-285750">
              <a:buFont typeface="Wingdings" panose="05000000000000000000" pitchFamily="2" charset="2"/>
              <a:buChar char="Ø"/>
            </a:pPr>
            <a:r>
              <a:rPr lang="it-IT" sz="1800"/>
              <a:t>Finalizzazione (max 20)</a:t>
            </a:r>
          </a:p>
          <a:p>
            <a:pPr marL="285750" indent="-285750">
              <a:buFont typeface="Wingdings" panose="05000000000000000000" pitchFamily="2" charset="2"/>
              <a:buChar char="Ø"/>
            </a:pPr>
            <a:r>
              <a:rPr lang="it-IT" sz="1800"/>
              <a:t>Qualità progettuale (max 30) </a:t>
            </a:r>
            <a:r>
              <a:rPr lang="it-IT" sz="1800" b="1">
                <a:solidFill>
                  <a:schemeClr val="accent1"/>
                </a:solidFill>
                <a:sym typeface="Wingdings" panose="05000000000000000000" pitchFamily="2" charset="2"/>
              </a:rPr>
              <a:t> NOVITÀ</a:t>
            </a:r>
            <a:r>
              <a:rPr lang="it-IT" sz="1800">
                <a:solidFill>
                  <a:schemeClr val="accent1"/>
                </a:solidFill>
                <a:sym typeface="Wingdings" panose="05000000000000000000" pitchFamily="2" charset="2"/>
              </a:rPr>
              <a:t>: </a:t>
            </a:r>
            <a:r>
              <a:rPr lang="it-IT" sz="1800">
                <a:solidFill>
                  <a:schemeClr val="accent1"/>
                </a:solidFill>
              </a:rPr>
              <a:t>collaborazione con Emilia-Romagna Music Commission </a:t>
            </a:r>
          </a:p>
          <a:p>
            <a:pPr marL="285750" indent="-285750">
              <a:buFont typeface="Wingdings" panose="05000000000000000000" pitchFamily="2" charset="2"/>
              <a:buChar char="Ø"/>
            </a:pPr>
            <a:r>
              <a:rPr lang="it-IT" sz="1800"/>
              <a:t>Rispondenza alle priorità (max 30)</a:t>
            </a:r>
          </a:p>
          <a:p>
            <a:pPr marL="285750" indent="-285750">
              <a:buFont typeface="Wingdings" panose="05000000000000000000" pitchFamily="2" charset="2"/>
              <a:buChar char="Ø"/>
            </a:pPr>
            <a:r>
              <a:rPr lang="it-IT" sz="1800"/>
              <a:t>Sostenibilità (max 20)</a:t>
            </a:r>
          </a:p>
        </p:txBody>
      </p:sp>
    </p:spTree>
    <p:extLst>
      <p:ext uri="{BB962C8B-B14F-4D97-AF65-F5344CB8AC3E}">
        <p14:creationId xmlns:p14="http://schemas.microsoft.com/office/powerpoint/2010/main" val="3966852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E4AEE4F-563D-AA7D-103B-8D0D9C605FD8}"/>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52B1435E-BAB8-43AB-AF6A-C15D437DC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3" name="CasellaDiTesto 2">
            <a:extLst>
              <a:ext uri="{FF2B5EF4-FFF2-40B4-BE49-F238E27FC236}">
                <a16:creationId xmlns:a16="http://schemas.microsoft.com/office/drawing/2014/main" id="{63E5D329-9CB9-6A02-5C4E-028F31DECE31}"/>
              </a:ext>
            </a:extLst>
          </p:cNvPr>
          <p:cNvSpPr txBox="1"/>
          <p:nvPr/>
        </p:nvSpPr>
        <p:spPr>
          <a:xfrm>
            <a:off x="1384851" y="4795948"/>
            <a:ext cx="10142425" cy="1754326"/>
          </a:xfrm>
          <a:prstGeom prst="rect">
            <a:avLst/>
          </a:prstGeom>
          <a:noFill/>
        </p:spPr>
        <p:txBody>
          <a:bodyPr wrap="square" rtlCol="0">
            <a:spAutoFit/>
          </a:bodyPr>
          <a:lstStyle/>
          <a:p>
            <a:pPr marL="342900" indent="-342900">
              <a:buClr>
                <a:schemeClr val="accent1"/>
              </a:buClr>
              <a:buFont typeface="+mj-lt"/>
              <a:buAutoNum type="alphaUcPeriod" startAt="3"/>
            </a:pPr>
            <a:r>
              <a:rPr lang="it-IT" sz="5400"/>
              <a:t> </a:t>
            </a:r>
            <a:r>
              <a:rPr lang="it-IT" sz="5400" b="1"/>
              <a:t>CIRCUITI DI LOCALI E RETI DI FESTIVAL</a:t>
            </a:r>
          </a:p>
        </p:txBody>
      </p:sp>
    </p:spTree>
    <p:extLst>
      <p:ext uri="{BB962C8B-B14F-4D97-AF65-F5344CB8AC3E}">
        <p14:creationId xmlns:p14="http://schemas.microsoft.com/office/powerpoint/2010/main" val="347774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62214EF-2F6E-6E46-40C8-82F9DEE17C4F}"/>
              </a:ext>
            </a:extLst>
          </p:cNvPr>
          <p:cNvSpPr>
            <a:spLocks noGrp="1"/>
          </p:cNvSpPr>
          <p:nvPr>
            <p:ph type="title"/>
          </p:nvPr>
        </p:nvSpPr>
        <p:spPr>
          <a:xfrm>
            <a:off x="194553" y="126365"/>
            <a:ext cx="10538800" cy="1644070"/>
          </a:xfrm>
        </p:spPr>
        <p:txBody>
          <a:bodyPr/>
          <a:lstStyle/>
          <a:p>
            <a:pPr marL="742950" indent="-742950">
              <a:buClr>
                <a:schemeClr val="accent1"/>
              </a:buClr>
              <a:buFont typeface="+mj-lt"/>
              <a:buAutoNum type="alphaUcPeriod" startAt="3"/>
            </a:pPr>
            <a:r>
              <a:rPr lang="it-IT" sz="3600" b="1">
                <a:solidFill>
                  <a:schemeClr val="tx1"/>
                </a:solidFill>
              </a:rPr>
              <a:t>CIRCUITI DI LOCALI E RETI DI FESTIVAL: VALENZA REGIONALE, PRIORITÀ E CRITERI DI VALUTAZIONE</a:t>
            </a:r>
            <a:endParaRPr lang="it-IT" sz="3600"/>
          </a:p>
        </p:txBody>
      </p:sp>
      <p:sp>
        <p:nvSpPr>
          <p:cNvPr id="5" name="Segnaposto testo 4">
            <a:extLst>
              <a:ext uri="{FF2B5EF4-FFF2-40B4-BE49-F238E27FC236}">
                <a16:creationId xmlns:a16="http://schemas.microsoft.com/office/drawing/2014/main" id="{C6005226-10E3-22C3-373F-C08174FBD34E}"/>
              </a:ext>
            </a:extLst>
          </p:cNvPr>
          <p:cNvSpPr>
            <a:spLocks noGrp="1"/>
          </p:cNvSpPr>
          <p:nvPr>
            <p:ph type="body" idx="1"/>
          </p:nvPr>
        </p:nvSpPr>
        <p:spPr>
          <a:xfrm>
            <a:off x="642705" y="1930586"/>
            <a:ext cx="2946866" cy="576262"/>
          </a:xfrm>
        </p:spPr>
        <p:txBody>
          <a:bodyPr/>
          <a:lstStyle/>
          <a:p>
            <a:pPr algn="ctr"/>
            <a:r>
              <a:rPr lang="it-IT" b="1"/>
              <a:t>Valenza regionale</a:t>
            </a:r>
          </a:p>
        </p:txBody>
      </p:sp>
      <p:sp>
        <p:nvSpPr>
          <p:cNvPr id="8" name="Segnaposto testo 7">
            <a:extLst>
              <a:ext uri="{FF2B5EF4-FFF2-40B4-BE49-F238E27FC236}">
                <a16:creationId xmlns:a16="http://schemas.microsoft.com/office/drawing/2014/main" id="{C84ED959-9FBE-BF74-CD69-503C7F166594}"/>
              </a:ext>
            </a:extLst>
          </p:cNvPr>
          <p:cNvSpPr>
            <a:spLocks noGrp="1"/>
          </p:cNvSpPr>
          <p:nvPr>
            <p:ph type="body" sz="half" idx="15"/>
          </p:nvPr>
        </p:nvSpPr>
        <p:spPr>
          <a:xfrm>
            <a:off x="652463" y="2666999"/>
            <a:ext cx="2927350" cy="3879715"/>
          </a:xfrm>
        </p:spPr>
        <p:txBody>
          <a:bodyPr>
            <a:noAutofit/>
          </a:bodyPr>
          <a:lstStyle/>
          <a:p>
            <a:r>
              <a:rPr lang="it-IT" sz="1800"/>
              <a:t>Per i </a:t>
            </a:r>
            <a:r>
              <a:rPr lang="it-IT" sz="1800" b="1"/>
              <a:t>CIRCUITI DI LOCALI:</a:t>
            </a:r>
            <a:r>
              <a:rPr lang="it-IT" sz="1800"/>
              <a:t> almeno 5 locali di musica dal vivo su 3 province e 80 date di artiste/i e gruppi musicali della regione nel triennio; per le </a:t>
            </a:r>
            <a:r>
              <a:rPr lang="it-IT" sz="1800" b="1"/>
              <a:t>RETI DI FESTIVAL </a:t>
            </a:r>
            <a:r>
              <a:rPr lang="it-IT" sz="1800"/>
              <a:t>almeno 3 festival su 3 province e circuitazione di 20 artiste/i e gruppi musicali della regione nel triennio</a:t>
            </a:r>
          </a:p>
        </p:txBody>
      </p:sp>
      <p:sp>
        <p:nvSpPr>
          <p:cNvPr id="6" name="Segnaposto testo 5">
            <a:extLst>
              <a:ext uri="{FF2B5EF4-FFF2-40B4-BE49-F238E27FC236}">
                <a16:creationId xmlns:a16="http://schemas.microsoft.com/office/drawing/2014/main" id="{1A9AD25F-7CE3-43C7-523A-8D5CF34410BC}"/>
              </a:ext>
            </a:extLst>
          </p:cNvPr>
          <p:cNvSpPr>
            <a:spLocks noGrp="1"/>
          </p:cNvSpPr>
          <p:nvPr>
            <p:ph type="body" sz="quarter" idx="3"/>
          </p:nvPr>
        </p:nvSpPr>
        <p:spPr>
          <a:xfrm>
            <a:off x="3918854" y="1116531"/>
            <a:ext cx="2936241" cy="576262"/>
          </a:xfrm>
        </p:spPr>
        <p:txBody>
          <a:bodyPr/>
          <a:lstStyle/>
          <a:p>
            <a:pPr algn="ctr"/>
            <a:r>
              <a:rPr lang="it-IT" b="1"/>
              <a:t>Priorità</a:t>
            </a:r>
          </a:p>
        </p:txBody>
      </p:sp>
      <p:sp>
        <p:nvSpPr>
          <p:cNvPr id="9" name="Segnaposto testo 8">
            <a:extLst>
              <a:ext uri="{FF2B5EF4-FFF2-40B4-BE49-F238E27FC236}">
                <a16:creationId xmlns:a16="http://schemas.microsoft.com/office/drawing/2014/main" id="{7CF765E1-3C69-3251-9355-5E731DC74875}"/>
              </a:ext>
            </a:extLst>
          </p:cNvPr>
          <p:cNvSpPr>
            <a:spLocks noGrp="1"/>
          </p:cNvSpPr>
          <p:nvPr>
            <p:ph type="body" sz="half" idx="16"/>
          </p:nvPr>
        </p:nvSpPr>
        <p:spPr>
          <a:xfrm>
            <a:off x="3918854" y="1617379"/>
            <a:ext cx="3090197" cy="5114256"/>
          </a:xfrm>
        </p:spPr>
        <p:txBody>
          <a:bodyPr>
            <a:noAutofit/>
          </a:bodyPr>
          <a:lstStyle/>
          <a:p>
            <a:pPr marL="171450" indent="-171450">
              <a:buFont typeface="Wingdings" panose="05000000000000000000" pitchFamily="2" charset="2"/>
              <a:buChar char="Ø"/>
            </a:pPr>
            <a:r>
              <a:rPr lang="it-IT" sz="1800"/>
              <a:t>progettazione condivisa sulla base di temi o generi musicali specifici;</a:t>
            </a:r>
          </a:p>
          <a:p>
            <a:pPr marL="171450" indent="-171450">
              <a:buFont typeface="Wingdings" panose="05000000000000000000" pitchFamily="2" charset="2"/>
              <a:buChar char="Ø"/>
            </a:pPr>
            <a:r>
              <a:rPr lang="it-IT" sz="1800"/>
              <a:t>rilevante valore artistico delle proposte e comprovate capacità organizzative</a:t>
            </a:r>
          </a:p>
          <a:p>
            <a:pPr marL="171450" indent="-171450">
              <a:buFont typeface="Wingdings" panose="05000000000000000000" pitchFamily="2" charset="2"/>
              <a:buChar char="Ø"/>
            </a:pPr>
            <a:r>
              <a:rPr lang="it-IT" sz="1800"/>
              <a:t>distribuzione/circuitazione di artiste/i e gruppi musicali della regione, </a:t>
            </a:r>
            <a:r>
              <a:rPr lang="it-IT" sz="1800" b="1">
                <a:solidFill>
                  <a:schemeClr val="accent1"/>
                </a:solidFill>
              </a:rPr>
              <a:t>NOVITÀ:</a:t>
            </a:r>
            <a:r>
              <a:rPr lang="it-IT" sz="1800"/>
              <a:t> </a:t>
            </a:r>
            <a:r>
              <a:rPr lang="it-IT" sz="1800">
                <a:solidFill>
                  <a:schemeClr val="accent1"/>
                </a:solidFill>
              </a:rPr>
              <a:t>con particolare attenzione ai progetti che hanno ricevuto il sostegno regionale (art.8);</a:t>
            </a:r>
          </a:p>
          <a:p>
            <a:pPr marL="171450" indent="-171450">
              <a:buFont typeface="Wingdings" panose="05000000000000000000" pitchFamily="2" charset="2"/>
              <a:buChar char="Ø"/>
            </a:pPr>
            <a:r>
              <a:rPr lang="it-IT" sz="1800"/>
              <a:t>ampliamento del pubblico</a:t>
            </a:r>
          </a:p>
        </p:txBody>
      </p:sp>
      <p:sp>
        <p:nvSpPr>
          <p:cNvPr id="7" name="Segnaposto testo 6">
            <a:extLst>
              <a:ext uri="{FF2B5EF4-FFF2-40B4-BE49-F238E27FC236}">
                <a16:creationId xmlns:a16="http://schemas.microsoft.com/office/drawing/2014/main" id="{330C21C7-85E2-8B4E-437F-E13D5B1F6DFB}"/>
              </a:ext>
            </a:extLst>
          </p:cNvPr>
          <p:cNvSpPr>
            <a:spLocks noGrp="1"/>
          </p:cNvSpPr>
          <p:nvPr>
            <p:ph type="body" sz="quarter" idx="13"/>
          </p:nvPr>
        </p:nvSpPr>
        <p:spPr/>
        <p:txBody>
          <a:bodyPr/>
          <a:lstStyle/>
          <a:p>
            <a:pPr algn="ctr"/>
            <a:r>
              <a:rPr lang="it-IT" b="1"/>
              <a:t>Criteri di valutazione</a:t>
            </a:r>
          </a:p>
        </p:txBody>
      </p:sp>
      <p:sp>
        <p:nvSpPr>
          <p:cNvPr id="10" name="Segnaposto testo 9">
            <a:extLst>
              <a:ext uri="{FF2B5EF4-FFF2-40B4-BE49-F238E27FC236}">
                <a16:creationId xmlns:a16="http://schemas.microsoft.com/office/drawing/2014/main" id="{C98D8B62-D773-B3CB-820B-23B88431B48A}"/>
              </a:ext>
            </a:extLst>
          </p:cNvPr>
          <p:cNvSpPr>
            <a:spLocks noGrp="1"/>
          </p:cNvSpPr>
          <p:nvPr>
            <p:ph type="body" sz="half" idx="17"/>
          </p:nvPr>
        </p:nvSpPr>
        <p:spPr>
          <a:xfrm>
            <a:off x="7124700" y="2666999"/>
            <a:ext cx="3056248" cy="3955099"/>
          </a:xfrm>
        </p:spPr>
        <p:txBody>
          <a:bodyPr>
            <a:noAutofit/>
          </a:bodyPr>
          <a:lstStyle/>
          <a:p>
            <a:pPr marL="285750" indent="-285750">
              <a:buFont typeface="Wingdings" panose="05000000000000000000" pitchFamily="2" charset="2"/>
              <a:buChar char="Ø"/>
            </a:pPr>
            <a:r>
              <a:rPr lang="it-IT" sz="1800"/>
              <a:t>Finalizzazione (max 20)</a:t>
            </a:r>
          </a:p>
          <a:p>
            <a:pPr marL="285750" indent="-285750">
              <a:buFont typeface="Wingdings" panose="05000000000000000000" pitchFamily="2" charset="2"/>
              <a:buChar char="Ø"/>
            </a:pPr>
            <a:r>
              <a:rPr lang="it-IT" sz="1800"/>
              <a:t>Qualità progettuale (max 50)</a:t>
            </a:r>
            <a:endParaRPr lang="it-IT" sz="1800">
              <a:solidFill>
                <a:schemeClr val="accent1"/>
              </a:solidFill>
            </a:endParaRPr>
          </a:p>
          <a:p>
            <a:pPr marL="285750" indent="-285750">
              <a:buFont typeface="Wingdings" panose="05000000000000000000" pitchFamily="2" charset="2"/>
              <a:buChar char="Ø"/>
            </a:pPr>
            <a:r>
              <a:rPr lang="it-IT" sz="1800"/>
              <a:t>Rispondenza alle priorità (max 15)</a:t>
            </a:r>
          </a:p>
          <a:p>
            <a:pPr marL="285750" indent="-285750">
              <a:buFont typeface="Wingdings" panose="05000000000000000000" pitchFamily="2" charset="2"/>
              <a:buChar char="Ø"/>
            </a:pPr>
            <a:r>
              <a:rPr lang="it-IT" sz="1800"/>
              <a:t>Sostenibilità (max 15)</a:t>
            </a:r>
          </a:p>
        </p:txBody>
      </p:sp>
    </p:spTree>
    <p:extLst>
      <p:ext uri="{BB962C8B-B14F-4D97-AF65-F5344CB8AC3E}">
        <p14:creationId xmlns:p14="http://schemas.microsoft.com/office/powerpoint/2010/main" val="2279074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useBgFill="1">
        <p:nvSpPr>
          <p:cNvPr id="23" name="Rectangle 22">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5E5D4F4A-C5DC-D604-5DAF-CCA62566A177}"/>
              </a:ext>
            </a:extLst>
          </p:cNvPr>
          <p:cNvPicPr>
            <a:picLocks noChangeAspect="1"/>
          </p:cNvPicPr>
          <p:nvPr/>
        </p:nvPicPr>
        <p:blipFill rotWithShape="1">
          <a:blip r:embed="rId6">
            <a:alphaModFix amt="40000"/>
          </a:blip>
          <a:srcRect t="12304" r="9091" b="36560"/>
          <a:stretch/>
        </p:blipFill>
        <p:spPr>
          <a:xfrm>
            <a:off x="20" y="10"/>
            <a:ext cx="12191980" cy="6857990"/>
          </a:xfrm>
          <a:prstGeom prst="rect">
            <a:avLst/>
          </a:prstGeom>
        </p:spPr>
      </p:pic>
      <p:sp>
        <p:nvSpPr>
          <p:cNvPr id="2" name="Titolo 1">
            <a:extLst>
              <a:ext uri="{FF2B5EF4-FFF2-40B4-BE49-F238E27FC236}">
                <a16:creationId xmlns:a16="http://schemas.microsoft.com/office/drawing/2014/main" id="{A69AF68D-051D-12DD-EFBB-A1D2B6208A43}"/>
              </a:ext>
            </a:extLst>
          </p:cNvPr>
          <p:cNvSpPr>
            <a:spLocks noGrp="1"/>
          </p:cNvSpPr>
          <p:nvPr>
            <p:ph type="ctrTitle" idx="4294967295"/>
          </p:nvPr>
        </p:nvSpPr>
        <p:spPr>
          <a:xfrm>
            <a:off x="906090" y="4684156"/>
            <a:ext cx="10379820" cy="1959584"/>
          </a:xfrm>
        </p:spPr>
        <p:txBody>
          <a:bodyPr vert="horz" lIns="91440" tIns="45720" rIns="91440" bIns="45720" rtlCol="0" anchor="b">
            <a:normAutofit/>
          </a:bodyPr>
          <a:lstStyle/>
          <a:p>
            <a:pPr marL="914400" indent="-914400">
              <a:buClr>
                <a:schemeClr val="accent1"/>
              </a:buClr>
              <a:buFont typeface="+mj-lt"/>
              <a:buAutoNum type="alphaUcPeriod" startAt="4"/>
            </a:pPr>
            <a:r>
              <a:rPr lang="en-US" sz="5400" b="1">
                <a:solidFill>
                  <a:schemeClr val="tx1"/>
                </a:solidFill>
              </a:rPr>
              <a:t>PROMOZIONE E CIRCUITAZIONE ALL’ESTERO</a:t>
            </a:r>
          </a:p>
        </p:txBody>
      </p:sp>
      <p:sp>
        <p:nvSpPr>
          <p:cNvPr id="25" name="Rectangle 24">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160484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34FA19-F3C4-BC01-FDBE-EC8B64DA4E04}"/>
              </a:ext>
            </a:extLst>
          </p:cNvPr>
          <p:cNvSpPr txBox="1"/>
          <p:nvPr/>
        </p:nvSpPr>
        <p:spPr>
          <a:xfrm>
            <a:off x="316089" y="647974"/>
            <a:ext cx="11559822" cy="5386090"/>
          </a:xfrm>
          <a:prstGeom prst="rect">
            <a:avLst/>
          </a:prstGeom>
          <a:noFill/>
        </p:spPr>
        <p:txBody>
          <a:bodyPr wrap="square">
            <a:spAutoFit/>
          </a:bodyPr>
          <a:lstStyle/>
          <a:p>
            <a:r>
              <a:rPr lang="it-IT" sz="3600" b="1"/>
              <a:t>LA LEGGE</a:t>
            </a:r>
            <a:br>
              <a:rPr lang="it-IT" sz="2800" b="1"/>
            </a:br>
            <a:br>
              <a:rPr lang="it-IT" sz="2800" b="1"/>
            </a:br>
            <a:r>
              <a:rPr lang="it-IT" sz="2400" b="1"/>
              <a:t>LEGGE REGIONALE 16 marzo 2018, n. 2</a:t>
            </a:r>
            <a:br>
              <a:rPr lang="it-IT" sz="2400" b="1"/>
            </a:br>
            <a:r>
              <a:rPr lang="it-IT" sz="2400" b="1"/>
              <a:t>NORME IN MATERIA DI SVILUPPO DEL SETTORE MUSICALE </a:t>
            </a:r>
            <a:br>
              <a:rPr lang="it-IT" sz="1400"/>
            </a:br>
            <a:br>
              <a:rPr lang="it-IT" sz="1400"/>
            </a:br>
            <a:br>
              <a:rPr lang="it-IT" sz="2000"/>
            </a:br>
            <a:r>
              <a:rPr lang="it-IT" sz="2000"/>
              <a:t>L’</a:t>
            </a:r>
            <a:r>
              <a:rPr lang="it-IT" sz="2000" b="1"/>
              <a:t>art. 8 Produzione e fruizione della musica contemporanea originale dal vivo della L.R. 2/2018 </a:t>
            </a:r>
            <a:r>
              <a:rPr lang="it-IT" sz="2000"/>
              <a:t>prevede che la Regione conceda contributi per la realizzazione di progetti di valenza regionale che sviluppino azioni volte a perseguire uno o più dei seguenti obiettivi: </a:t>
            </a:r>
            <a:br>
              <a:rPr lang="it-IT" sz="2000"/>
            </a:br>
            <a:endParaRPr lang="it-IT" sz="2000"/>
          </a:p>
          <a:p>
            <a:pPr marL="285750" indent="-285750">
              <a:buFont typeface="Wingdings" panose="05000000000000000000" pitchFamily="2" charset="2"/>
              <a:buChar char="Ø"/>
            </a:pPr>
            <a:r>
              <a:rPr lang="it-IT" sz="2000" b="1"/>
              <a:t>ricerca, valorizzazione e promozione dei nuovi autori e della creatività</a:t>
            </a:r>
            <a:r>
              <a:rPr lang="it-IT" sz="2000"/>
              <a:t>; </a:t>
            </a:r>
            <a:br>
              <a:rPr lang="it-IT" sz="2000"/>
            </a:br>
            <a:endParaRPr lang="it-IT" sz="2000"/>
          </a:p>
          <a:p>
            <a:pPr marL="285750" indent="-285750">
              <a:buFont typeface="Wingdings" panose="05000000000000000000" pitchFamily="2" charset="2"/>
              <a:buChar char="Ø"/>
            </a:pPr>
            <a:r>
              <a:rPr lang="it-IT" sz="2000" b="1"/>
              <a:t>sviluppo, consolidamento e valorizzazione di circuiti di locali e di reti di festival</a:t>
            </a:r>
            <a:r>
              <a:rPr lang="it-IT" sz="2000"/>
              <a:t>;</a:t>
            </a:r>
            <a:br>
              <a:rPr lang="it-IT" sz="2000"/>
            </a:br>
            <a:endParaRPr lang="it-IT" sz="2000"/>
          </a:p>
          <a:p>
            <a:pPr marL="285750" indent="-285750">
              <a:buFont typeface="Wingdings" panose="05000000000000000000" pitchFamily="2" charset="2"/>
              <a:buChar char="Ø"/>
            </a:pPr>
            <a:r>
              <a:rPr lang="it-IT" sz="2000" b="1"/>
              <a:t>promozione e circuitazione all'estero degli artisti e dei gruppi musicali della Regione</a:t>
            </a:r>
            <a:r>
              <a:rPr lang="it-IT" sz="2000"/>
              <a:t>. </a:t>
            </a:r>
            <a:br>
              <a:rPr lang="it-IT"/>
            </a:br>
            <a:endParaRPr lang="it-IT"/>
          </a:p>
        </p:txBody>
      </p:sp>
      <p:pic>
        <p:nvPicPr>
          <p:cNvPr id="11" name="Immagine 10" descr="Immagine che contiene cerchio, Elementi grafici, Carattere, simbolo&#10;&#10;Descrizione generata automaticamente">
            <a:extLst>
              <a:ext uri="{FF2B5EF4-FFF2-40B4-BE49-F238E27FC236}">
                <a16:creationId xmlns:a16="http://schemas.microsoft.com/office/drawing/2014/main" id="{62D9CA59-02C2-2060-1450-2E2DA8BAC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475" y="308609"/>
            <a:ext cx="1885950" cy="1885950"/>
          </a:xfrm>
          <a:prstGeom prst="rect">
            <a:avLst/>
          </a:prstGeom>
        </p:spPr>
      </p:pic>
    </p:spTree>
    <p:extLst>
      <p:ext uri="{BB962C8B-B14F-4D97-AF65-F5344CB8AC3E}">
        <p14:creationId xmlns:p14="http://schemas.microsoft.com/office/powerpoint/2010/main" val="1010869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62214EF-2F6E-6E46-40C8-82F9DEE17C4F}"/>
              </a:ext>
            </a:extLst>
          </p:cNvPr>
          <p:cNvSpPr>
            <a:spLocks noGrp="1"/>
          </p:cNvSpPr>
          <p:nvPr>
            <p:ph type="title"/>
          </p:nvPr>
        </p:nvSpPr>
        <p:spPr>
          <a:xfrm>
            <a:off x="0" y="146126"/>
            <a:ext cx="10538800" cy="1644070"/>
          </a:xfrm>
        </p:spPr>
        <p:txBody>
          <a:bodyPr/>
          <a:lstStyle/>
          <a:p>
            <a:pPr marL="742950" indent="-742950">
              <a:buClr>
                <a:schemeClr val="accent1"/>
              </a:buClr>
              <a:buFont typeface="+mj-lt"/>
              <a:buAutoNum type="alphaUcPeriod" startAt="4"/>
            </a:pPr>
            <a:r>
              <a:rPr lang="it-IT" sz="3600" b="1">
                <a:solidFill>
                  <a:schemeClr val="tx1"/>
                </a:solidFill>
              </a:rPr>
              <a:t>PROMOZIONE E CIRCUITAZIONE ALL’ESTERO: VALENZA REGIONALE, PRIORITÀ E CRITERI DI VALUTAZIONE</a:t>
            </a:r>
            <a:endParaRPr lang="it-IT" sz="3600"/>
          </a:p>
        </p:txBody>
      </p:sp>
      <p:sp>
        <p:nvSpPr>
          <p:cNvPr id="5" name="Segnaposto testo 4">
            <a:extLst>
              <a:ext uri="{FF2B5EF4-FFF2-40B4-BE49-F238E27FC236}">
                <a16:creationId xmlns:a16="http://schemas.microsoft.com/office/drawing/2014/main" id="{C6005226-10E3-22C3-373F-C08174FBD34E}"/>
              </a:ext>
            </a:extLst>
          </p:cNvPr>
          <p:cNvSpPr>
            <a:spLocks noGrp="1"/>
          </p:cNvSpPr>
          <p:nvPr>
            <p:ph type="body" idx="1"/>
          </p:nvPr>
        </p:nvSpPr>
        <p:spPr/>
        <p:txBody>
          <a:bodyPr/>
          <a:lstStyle/>
          <a:p>
            <a:pPr algn="ctr"/>
            <a:r>
              <a:rPr lang="it-IT" b="1"/>
              <a:t>Valenza regionale</a:t>
            </a:r>
          </a:p>
        </p:txBody>
      </p:sp>
      <p:sp>
        <p:nvSpPr>
          <p:cNvPr id="8" name="Segnaposto testo 7">
            <a:extLst>
              <a:ext uri="{FF2B5EF4-FFF2-40B4-BE49-F238E27FC236}">
                <a16:creationId xmlns:a16="http://schemas.microsoft.com/office/drawing/2014/main" id="{C84ED959-9FBE-BF74-CD69-503C7F166594}"/>
              </a:ext>
            </a:extLst>
          </p:cNvPr>
          <p:cNvSpPr>
            <a:spLocks noGrp="1"/>
          </p:cNvSpPr>
          <p:nvPr>
            <p:ph type="body" sz="half" idx="15"/>
          </p:nvPr>
        </p:nvSpPr>
        <p:spPr>
          <a:xfrm>
            <a:off x="652463" y="2666999"/>
            <a:ext cx="2927350" cy="3879715"/>
          </a:xfrm>
        </p:spPr>
        <p:txBody>
          <a:bodyPr>
            <a:noAutofit/>
          </a:bodyPr>
          <a:lstStyle/>
          <a:p>
            <a:r>
              <a:rPr lang="it-IT" sz="1800"/>
              <a:t>I progetti devono prevedere azioni di promozione e circuitazione all'estero di almeno 5 artiste/i o gruppi musicali della regione, in contesti rilevanti e di qualità</a:t>
            </a:r>
          </a:p>
        </p:txBody>
      </p:sp>
      <p:sp>
        <p:nvSpPr>
          <p:cNvPr id="6" name="Segnaposto testo 5">
            <a:extLst>
              <a:ext uri="{FF2B5EF4-FFF2-40B4-BE49-F238E27FC236}">
                <a16:creationId xmlns:a16="http://schemas.microsoft.com/office/drawing/2014/main" id="{1A9AD25F-7CE3-43C7-523A-8D5CF34410BC}"/>
              </a:ext>
            </a:extLst>
          </p:cNvPr>
          <p:cNvSpPr>
            <a:spLocks noGrp="1"/>
          </p:cNvSpPr>
          <p:nvPr>
            <p:ph type="body" sz="quarter" idx="3"/>
          </p:nvPr>
        </p:nvSpPr>
        <p:spPr>
          <a:xfrm>
            <a:off x="3918854" y="1404938"/>
            <a:ext cx="2936241" cy="576262"/>
          </a:xfrm>
        </p:spPr>
        <p:txBody>
          <a:bodyPr/>
          <a:lstStyle/>
          <a:p>
            <a:pPr algn="ctr"/>
            <a:r>
              <a:rPr lang="it-IT" b="1"/>
              <a:t>Priorità</a:t>
            </a:r>
          </a:p>
        </p:txBody>
      </p:sp>
      <p:sp>
        <p:nvSpPr>
          <p:cNvPr id="9" name="Segnaposto testo 8">
            <a:extLst>
              <a:ext uri="{FF2B5EF4-FFF2-40B4-BE49-F238E27FC236}">
                <a16:creationId xmlns:a16="http://schemas.microsoft.com/office/drawing/2014/main" id="{7CF765E1-3C69-3251-9355-5E731DC74875}"/>
              </a:ext>
            </a:extLst>
          </p:cNvPr>
          <p:cNvSpPr>
            <a:spLocks noGrp="1"/>
          </p:cNvSpPr>
          <p:nvPr>
            <p:ph type="body" sz="half" idx="16"/>
          </p:nvPr>
        </p:nvSpPr>
        <p:spPr>
          <a:xfrm>
            <a:off x="3918854" y="1981200"/>
            <a:ext cx="3090197" cy="4845684"/>
          </a:xfrm>
        </p:spPr>
        <p:txBody>
          <a:bodyPr>
            <a:noAutofit/>
          </a:bodyPr>
          <a:lstStyle/>
          <a:p>
            <a:pPr marL="171450" indent="-171450">
              <a:buFont typeface="Wingdings" panose="05000000000000000000" pitchFamily="2" charset="2"/>
              <a:buChar char="Ø"/>
            </a:pPr>
            <a:r>
              <a:rPr lang="it-IT" sz="1800"/>
              <a:t>distribuzione all'estero di più artiste/i e gruppi musicali della regione </a:t>
            </a:r>
            <a:r>
              <a:rPr lang="it-IT" sz="1800" b="1">
                <a:solidFill>
                  <a:schemeClr val="accent1"/>
                </a:solidFill>
              </a:rPr>
              <a:t>NOVITÀ:</a:t>
            </a:r>
            <a:r>
              <a:rPr lang="it-IT" sz="1800">
                <a:solidFill>
                  <a:schemeClr val="accent1"/>
                </a:solidFill>
              </a:rPr>
              <a:t> con particolare attenzione ai progetti che hanno ricevuto il sostegno regionale (art. 8) e/o non già affermati;</a:t>
            </a:r>
          </a:p>
          <a:p>
            <a:pPr marL="171450" indent="-171450">
              <a:buFont typeface="Wingdings" panose="05000000000000000000" pitchFamily="2" charset="2"/>
              <a:buChar char="Ø"/>
            </a:pPr>
            <a:r>
              <a:rPr lang="it-IT" sz="1800"/>
              <a:t>partecipazione di operatori a fiere ed eventi di music business;</a:t>
            </a:r>
          </a:p>
          <a:p>
            <a:pPr marL="171450" indent="-171450">
              <a:buFont typeface="Wingdings" panose="05000000000000000000" pitchFamily="2" charset="2"/>
              <a:buChar char="Ø"/>
            </a:pPr>
            <a:r>
              <a:rPr lang="it-IT" sz="1800"/>
              <a:t>partecipazione di artiste/i e gruppi musicali della regione a vetrine e showcase festival</a:t>
            </a:r>
          </a:p>
        </p:txBody>
      </p:sp>
      <p:sp>
        <p:nvSpPr>
          <p:cNvPr id="7" name="Segnaposto testo 6">
            <a:extLst>
              <a:ext uri="{FF2B5EF4-FFF2-40B4-BE49-F238E27FC236}">
                <a16:creationId xmlns:a16="http://schemas.microsoft.com/office/drawing/2014/main" id="{330C21C7-85E2-8B4E-437F-E13D5B1F6DFB}"/>
              </a:ext>
            </a:extLst>
          </p:cNvPr>
          <p:cNvSpPr>
            <a:spLocks noGrp="1"/>
          </p:cNvSpPr>
          <p:nvPr>
            <p:ph type="body" sz="quarter" idx="13"/>
          </p:nvPr>
        </p:nvSpPr>
        <p:spPr/>
        <p:txBody>
          <a:bodyPr/>
          <a:lstStyle/>
          <a:p>
            <a:pPr algn="ctr"/>
            <a:r>
              <a:rPr lang="it-IT" b="1"/>
              <a:t>Criteri di valutazione</a:t>
            </a:r>
          </a:p>
        </p:txBody>
      </p:sp>
      <p:sp>
        <p:nvSpPr>
          <p:cNvPr id="10" name="Segnaposto testo 9">
            <a:extLst>
              <a:ext uri="{FF2B5EF4-FFF2-40B4-BE49-F238E27FC236}">
                <a16:creationId xmlns:a16="http://schemas.microsoft.com/office/drawing/2014/main" id="{C98D8B62-D773-B3CB-820B-23B88431B48A}"/>
              </a:ext>
            </a:extLst>
          </p:cNvPr>
          <p:cNvSpPr>
            <a:spLocks noGrp="1"/>
          </p:cNvSpPr>
          <p:nvPr>
            <p:ph type="body" sz="half" idx="17"/>
          </p:nvPr>
        </p:nvSpPr>
        <p:spPr>
          <a:xfrm>
            <a:off x="7124700" y="2666999"/>
            <a:ext cx="3056248" cy="3955099"/>
          </a:xfrm>
        </p:spPr>
        <p:txBody>
          <a:bodyPr>
            <a:noAutofit/>
          </a:bodyPr>
          <a:lstStyle/>
          <a:p>
            <a:pPr marL="285750" indent="-285750">
              <a:buFont typeface="Wingdings" panose="05000000000000000000" pitchFamily="2" charset="2"/>
              <a:buChar char="Ø"/>
            </a:pPr>
            <a:r>
              <a:rPr lang="it-IT" sz="1800"/>
              <a:t>Finalizzazione (max 20)</a:t>
            </a:r>
          </a:p>
          <a:p>
            <a:pPr marL="285750" indent="-285750">
              <a:buFont typeface="Wingdings" panose="05000000000000000000" pitchFamily="2" charset="2"/>
              <a:buChar char="Ø"/>
            </a:pPr>
            <a:r>
              <a:rPr lang="it-IT" sz="1800"/>
              <a:t>Qualità progettuale (max 50)</a:t>
            </a:r>
            <a:endParaRPr lang="it-IT" sz="1800">
              <a:solidFill>
                <a:schemeClr val="accent1"/>
              </a:solidFill>
            </a:endParaRPr>
          </a:p>
          <a:p>
            <a:pPr marL="285750" indent="-285750">
              <a:buFont typeface="Wingdings" panose="05000000000000000000" pitchFamily="2" charset="2"/>
              <a:buChar char="Ø"/>
            </a:pPr>
            <a:r>
              <a:rPr lang="it-IT" sz="1800"/>
              <a:t>Rispondenza alle priorità (max 15)</a:t>
            </a:r>
          </a:p>
          <a:p>
            <a:pPr marL="285750" indent="-285750">
              <a:buFont typeface="Wingdings" panose="05000000000000000000" pitchFamily="2" charset="2"/>
              <a:buChar char="Ø"/>
            </a:pPr>
            <a:r>
              <a:rPr lang="it-IT" sz="1800"/>
              <a:t>Sostenibilità (max 15)</a:t>
            </a:r>
          </a:p>
        </p:txBody>
      </p:sp>
    </p:spTree>
    <p:extLst>
      <p:ext uri="{BB962C8B-B14F-4D97-AF65-F5344CB8AC3E}">
        <p14:creationId xmlns:p14="http://schemas.microsoft.com/office/powerpoint/2010/main" val="3533039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8" name="Picture 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1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 name="Oval 1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31" name="Picture 1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2" name="Picture 1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3" name="Rectangle 1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3" name="CasellaDiTesto 2">
            <a:extLst>
              <a:ext uri="{FF2B5EF4-FFF2-40B4-BE49-F238E27FC236}">
                <a16:creationId xmlns:a16="http://schemas.microsoft.com/office/drawing/2014/main" id="{A8D64109-1A68-B174-C70D-F4554DE06A51}"/>
              </a:ext>
            </a:extLst>
          </p:cNvPr>
          <p:cNvSpPr txBox="1"/>
          <p:nvPr/>
        </p:nvSpPr>
        <p:spPr>
          <a:xfrm>
            <a:off x="268358" y="516836"/>
            <a:ext cx="6568762" cy="6188764"/>
          </a:xfrm>
          <a:prstGeom prst="rect">
            <a:avLst/>
          </a:prstGeom>
        </p:spPr>
        <p:txBody>
          <a:bodyPr vert="horz" lIns="91440" tIns="45720" rIns="91440" bIns="45720" rtlCol="0">
            <a:noAutofit/>
          </a:bodyPr>
          <a:lstStyle/>
          <a:p>
            <a:pPr defTabSz="457200">
              <a:lnSpc>
                <a:spcPct val="90000"/>
              </a:lnSpc>
              <a:spcBef>
                <a:spcPts val="1000"/>
              </a:spcBef>
              <a:buClr>
                <a:schemeClr val="accent1"/>
              </a:buClr>
              <a:buSzPct val="80000"/>
            </a:pPr>
            <a:r>
              <a:rPr lang="en-US" sz="2400" err="1">
                <a:latin typeface="+mj-lt"/>
                <a:ea typeface="+mj-ea"/>
                <a:cs typeface="+mj-cs"/>
              </a:rPr>
              <a:t>Saranno</a:t>
            </a:r>
            <a:r>
              <a:rPr lang="en-US" sz="2400">
                <a:latin typeface="+mj-lt"/>
                <a:ea typeface="+mj-ea"/>
                <a:cs typeface="+mj-cs"/>
              </a:rPr>
              <a:t> </a:t>
            </a:r>
            <a:r>
              <a:rPr lang="en-US" sz="2400" err="1">
                <a:latin typeface="+mj-lt"/>
                <a:ea typeface="+mj-ea"/>
                <a:cs typeface="+mj-cs"/>
              </a:rPr>
              <a:t>ritenuti</a:t>
            </a:r>
            <a:r>
              <a:rPr lang="en-US" sz="2400">
                <a:latin typeface="+mj-lt"/>
                <a:ea typeface="+mj-ea"/>
                <a:cs typeface="+mj-cs"/>
              </a:rPr>
              <a:t> </a:t>
            </a:r>
            <a:r>
              <a:rPr lang="en-US" sz="2400" err="1">
                <a:latin typeface="+mj-lt"/>
                <a:ea typeface="+mj-ea"/>
                <a:cs typeface="+mj-cs"/>
              </a:rPr>
              <a:t>altresì</a:t>
            </a:r>
            <a:r>
              <a:rPr lang="en-US" sz="2400">
                <a:latin typeface="+mj-lt"/>
                <a:ea typeface="+mj-ea"/>
                <a:cs typeface="+mj-cs"/>
              </a:rPr>
              <a:t> </a:t>
            </a:r>
            <a:r>
              <a:rPr lang="en-US" sz="2400" err="1">
                <a:latin typeface="+mj-lt"/>
                <a:ea typeface="+mj-ea"/>
                <a:cs typeface="+mj-cs"/>
              </a:rPr>
              <a:t>prioritari</a:t>
            </a:r>
            <a:r>
              <a:rPr lang="en-US" sz="2400">
                <a:latin typeface="+mj-lt"/>
                <a:ea typeface="+mj-ea"/>
                <a:cs typeface="+mj-cs"/>
              </a:rPr>
              <a:t> per </a:t>
            </a:r>
            <a:r>
              <a:rPr lang="en-US" sz="2400" err="1">
                <a:latin typeface="+mj-lt"/>
                <a:ea typeface="+mj-ea"/>
                <a:cs typeface="+mj-cs"/>
              </a:rPr>
              <a:t>tutte</a:t>
            </a:r>
            <a:r>
              <a:rPr lang="en-US" sz="2400">
                <a:latin typeface="+mj-lt"/>
                <a:ea typeface="+mj-ea"/>
                <a:cs typeface="+mj-cs"/>
              </a:rPr>
              <a:t> le </a:t>
            </a:r>
            <a:r>
              <a:rPr lang="en-US" sz="2400" err="1">
                <a:latin typeface="+mj-lt"/>
                <a:ea typeface="+mj-ea"/>
                <a:cs typeface="+mj-cs"/>
              </a:rPr>
              <a:t>azioni</a:t>
            </a:r>
            <a:r>
              <a:rPr lang="en-US" sz="2400">
                <a:latin typeface="+mj-lt"/>
                <a:ea typeface="+mj-ea"/>
                <a:cs typeface="+mj-cs"/>
              </a:rPr>
              <a:t> i </a:t>
            </a:r>
            <a:r>
              <a:rPr lang="en-US" sz="2400" err="1">
                <a:latin typeface="+mj-lt"/>
                <a:ea typeface="+mj-ea"/>
                <a:cs typeface="+mj-cs"/>
              </a:rPr>
              <a:t>progetti</a:t>
            </a:r>
            <a:r>
              <a:rPr lang="en-US" sz="2400">
                <a:latin typeface="+mj-lt"/>
                <a:ea typeface="+mj-ea"/>
                <a:cs typeface="+mj-cs"/>
              </a:rPr>
              <a:t> </a:t>
            </a:r>
            <a:r>
              <a:rPr lang="en-US" sz="2400" err="1">
                <a:latin typeface="+mj-lt"/>
                <a:ea typeface="+mj-ea"/>
                <a:cs typeface="+mj-cs"/>
              </a:rPr>
              <a:t>che</a:t>
            </a:r>
            <a:r>
              <a:rPr lang="en-US" sz="2400">
                <a:latin typeface="+mj-lt"/>
                <a:ea typeface="+mj-ea"/>
                <a:cs typeface="+mj-cs"/>
              </a:rPr>
              <a:t> </a:t>
            </a:r>
            <a:r>
              <a:rPr lang="en-US" sz="2400" err="1">
                <a:latin typeface="+mj-lt"/>
                <a:ea typeface="+mj-ea"/>
                <a:cs typeface="+mj-cs"/>
              </a:rPr>
              <a:t>nella</a:t>
            </a:r>
            <a:r>
              <a:rPr lang="en-US" sz="2400">
                <a:latin typeface="+mj-lt"/>
                <a:ea typeface="+mj-ea"/>
                <a:cs typeface="+mj-cs"/>
              </a:rPr>
              <a:t> loro </a:t>
            </a:r>
            <a:r>
              <a:rPr lang="en-US" sz="2400" err="1">
                <a:latin typeface="+mj-lt"/>
                <a:ea typeface="+mj-ea"/>
                <a:cs typeface="+mj-cs"/>
              </a:rPr>
              <a:t>articolazione</a:t>
            </a:r>
            <a:r>
              <a:rPr lang="en-US" sz="2400">
                <a:latin typeface="+mj-lt"/>
                <a:ea typeface="+mj-ea"/>
                <a:cs typeface="+mj-cs"/>
              </a:rPr>
              <a:t> </a:t>
            </a:r>
            <a:r>
              <a:rPr lang="en-US" sz="2400" err="1">
                <a:latin typeface="+mj-lt"/>
                <a:ea typeface="+mj-ea"/>
                <a:cs typeface="+mj-cs"/>
              </a:rPr>
              <a:t>tengono</a:t>
            </a:r>
            <a:r>
              <a:rPr lang="en-US" sz="2400">
                <a:latin typeface="+mj-lt"/>
                <a:ea typeface="+mj-ea"/>
                <a:cs typeface="+mj-cs"/>
              </a:rPr>
              <a:t> </a:t>
            </a:r>
            <a:r>
              <a:rPr lang="en-US" sz="2400" err="1">
                <a:latin typeface="+mj-lt"/>
                <a:ea typeface="+mj-ea"/>
                <a:cs typeface="+mj-cs"/>
              </a:rPr>
              <a:t>conto</a:t>
            </a:r>
            <a:r>
              <a:rPr lang="en-US" sz="2400">
                <a:latin typeface="+mj-lt"/>
                <a:ea typeface="+mj-ea"/>
                <a:cs typeface="+mj-cs"/>
              </a:rPr>
              <a:t> dei </a:t>
            </a:r>
            <a:r>
              <a:rPr lang="en-US" sz="2400" b="1" err="1">
                <a:latin typeface="+mj-lt"/>
                <a:ea typeface="+mj-ea"/>
                <a:cs typeface="+mj-cs"/>
              </a:rPr>
              <a:t>principi</a:t>
            </a:r>
            <a:r>
              <a:rPr lang="en-US" sz="2400" b="1">
                <a:latin typeface="+mj-lt"/>
                <a:ea typeface="+mj-ea"/>
                <a:cs typeface="+mj-cs"/>
              </a:rPr>
              <a:t> di </a:t>
            </a:r>
            <a:r>
              <a:rPr lang="en-US" sz="2400" b="1" err="1">
                <a:latin typeface="+mj-lt"/>
                <a:ea typeface="+mj-ea"/>
                <a:cs typeface="+mj-cs"/>
              </a:rPr>
              <a:t>sostenibilità</a:t>
            </a:r>
            <a:r>
              <a:rPr lang="en-US" sz="2400" b="1">
                <a:latin typeface="+mj-lt"/>
                <a:ea typeface="+mj-ea"/>
                <a:cs typeface="+mj-cs"/>
              </a:rPr>
              <a:t> </a:t>
            </a:r>
            <a:r>
              <a:rPr lang="en-US" sz="2400" b="1" err="1">
                <a:latin typeface="+mj-lt"/>
                <a:ea typeface="+mj-ea"/>
                <a:cs typeface="+mj-cs"/>
              </a:rPr>
              <a:t>ambientale</a:t>
            </a:r>
            <a:r>
              <a:rPr lang="en-US" sz="2400" b="1">
                <a:latin typeface="+mj-lt"/>
                <a:ea typeface="+mj-ea"/>
                <a:cs typeface="+mj-cs"/>
              </a:rPr>
              <a:t> e </a:t>
            </a:r>
            <a:r>
              <a:rPr lang="en-US" sz="2400" b="1" err="1">
                <a:latin typeface="+mj-lt"/>
                <a:ea typeface="+mj-ea"/>
                <a:cs typeface="+mj-cs"/>
              </a:rPr>
              <a:t>inclusività</a:t>
            </a:r>
            <a:r>
              <a:rPr lang="en-US" sz="2400" b="1">
                <a:latin typeface="+mj-lt"/>
                <a:ea typeface="+mj-ea"/>
                <a:cs typeface="+mj-cs"/>
              </a:rPr>
              <a:t>.</a:t>
            </a:r>
            <a:br>
              <a:rPr lang="en-US" sz="2400" b="1">
                <a:latin typeface="+mj-lt"/>
                <a:ea typeface="+mj-ea"/>
                <a:cs typeface="+mj-cs"/>
              </a:rPr>
            </a:br>
            <a:endParaRPr lang="en-US" sz="2400" b="1">
              <a:latin typeface="+mj-lt"/>
              <a:ea typeface="+mj-ea"/>
              <a:cs typeface="+mj-cs"/>
            </a:endParaRPr>
          </a:p>
          <a:p>
            <a:pPr defTabSz="457200">
              <a:lnSpc>
                <a:spcPct val="90000"/>
              </a:lnSpc>
              <a:spcBef>
                <a:spcPts val="1000"/>
              </a:spcBef>
              <a:buClr>
                <a:schemeClr val="accent1"/>
              </a:buClr>
              <a:buSzPct val="80000"/>
            </a:pPr>
            <a:r>
              <a:rPr lang="en-US" sz="2400" b="1">
                <a:solidFill>
                  <a:schemeClr val="accent1"/>
                </a:solidFill>
                <a:latin typeface="+mj-lt"/>
                <a:ea typeface="+mj-ea"/>
                <a:cs typeface="+mj-cs"/>
              </a:rPr>
              <a:t>NOVITÀ</a:t>
            </a:r>
            <a:endParaRPr lang="en-US" sz="2400">
              <a:solidFill>
                <a:schemeClr val="accent1"/>
              </a:solidFill>
              <a:latin typeface="+mj-lt"/>
              <a:ea typeface="+mj-ea"/>
              <a:cs typeface="+mj-cs"/>
            </a:endParaRPr>
          </a:p>
          <a:p>
            <a:pPr defTabSz="457200">
              <a:lnSpc>
                <a:spcPct val="90000"/>
              </a:lnSpc>
              <a:spcBef>
                <a:spcPts val="1000"/>
              </a:spcBef>
              <a:buClr>
                <a:schemeClr val="accent1"/>
              </a:buClr>
              <a:buSzPct val="80000"/>
            </a:pPr>
            <a:r>
              <a:rPr lang="en-US" sz="2400" err="1">
                <a:latin typeface="+mj-lt"/>
                <a:ea typeface="+mj-ea"/>
                <a:cs typeface="+mj-cs"/>
              </a:rPr>
              <a:t>Inoltre</a:t>
            </a:r>
            <a:r>
              <a:rPr lang="en-US" sz="2400">
                <a:latin typeface="+mj-lt"/>
                <a:ea typeface="+mj-ea"/>
                <a:cs typeface="+mj-cs"/>
              </a:rPr>
              <a:t>, </a:t>
            </a:r>
            <a:r>
              <a:rPr lang="en-US" sz="2400" err="1">
                <a:latin typeface="+mj-lt"/>
                <a:ea typeface="+mj-ea"/>
                <a:cs typeface="+mj-cs"/>
              </a:rPr>
              <a:t>si</a:t>
            </a:r>
            <a:r>
              <a:rPr lang="en-US" sz="2400">
                <a:latin typeface="+mj-lt"/>
                <a:ea typeface="+mj-ea"/>
                <a:cs typeface="+mj-cs"/>
              </a:rPr>
              <a:t> </a:t>
            </a:r>
            <a:r>
              <a:rPr lang="en-US" sz="2400" err="1">
                <a:latin typeface="+mj-lt"/>
                <a:ea typeface="+mj-ea"/>
                <a:cs typeface="+mj-cs"/>
              </a:rPr>
              <a:t>riterranno</a:t>
            </a:r>
            <a:r>
              <a:rPr lang="en-US" sz="2400">
                <a:latin typeface="+mj-lt"/>
                <a:ea typeface="+mj-ea"/>
                <a:cs typeface="+mj-cs"/>
              </a:rPr>
              <a:t> </a:t>
            </a:r>
            <a:r>
              <a:rPr lang="en-US" sz="2400" err="1">
                <a:latin typeface="+mj-lt"/>
                <a:ea typeface="+mj-ea"/>
                <a:cs typeface="+mj-cs"/>
              </a:rPr>
              <a:t>rilevanti</a:t>
            </a:r>
            <a:r>
              <a:rPr lang="en-US" sz="2400">
                <a:latin typeface="+mj-lt"/>
                <a:ea typeface="+mj-ea"/>
                <a:cs typeface="+mj-cs"/>
              </a:rPr>
              <a:t> per la </a:t>
            </a:r>
            <a:r>
              <a:rPr lang="en-US" sz="2400" err="1">
                <a:latin typeface="+mj-lt"/>
                <a:ea typeface="+mj-ea"/>
                <a:cs typeface="+mj-cs"/>
              </a:rPr>
              <a:t>valutazione</a:t>
            </a:r>
            <a:r>
              <a:rPr lang="en-US" sz="2400">
                <a:latin typeface="+mj-lt"/>
                <a:ea typeface="+mj-ea"/>
                <a:cs typeface="+mj-cs"/>
              </a:rPr>
              <a:t> </a:t>
            </a:r>
            <a:r>
              <a:rPr lang="en-US" sz="2400" err="1">
                <a:latin typeface="+mj-lt"/>
                <a:ea typeface="+mj-ea"/>
                <a:cs typeface="+mj-cs"/>
              </a:rPr>
              <a:t>quei</a:t>
            </a:r>
            <a:r>
              <a:rPr lang="en-US" sz="2400">
                <a:latin typeface="+mj-lt"/>
                <a:ea typeface="+mj-ea"/>
                <a:cs typeface="+mj-cs"/>
              </a:rPr>
              <a:t> </a:t>
            </a:r>
            <a:r>
              <a:rPr lang="en-US" sz="2400" err="1">
                <a:latin typeface="+mj-lt"/>
                <a:ea typeface="+mj-ea"/>
                <a:cs typeface="+mj-cs"/>
              </a:rPr>
              <a:t>progetti</a:t>
            </a:r>
            <a:r>
              <a:rPr lang="en-US" sz="2400">
                <a:latin typeface="+mj-lt"/>
                <a:ea typeface="+mj-ea"/>
                <a:cs typeface="+mj-cs"/>
              </a:rPr>
              <a:t> </a:t>
            </a:r>
            <a:r>
              <a:rPr lang="en-US" sz="2400" err="1">
                <a:latin typeface="+mj-lt"/>
                <a:ea typeface="+mj-ea"/>
                <a:cs typeface="+mj-cs"/>
              </a:rPr>
              <a:t>che</a:t>
            </a:r>
            <a:r>
              <a:rPr lang="en-US" sz="2400">
                <a:latin typeface="+mj-lt"/>
                <a:ea typeface="+mj-ea"/>
                <a:cs typeface="+mj-cs"/>
              </a:rPr>
              <a:t>: </a:t>
            </a:r>
          </a:p>
          <a:p>
            <a:pPr marL="342900" indent="-342900" defTabSz="457200">
              <a:lnSpc>
                <a:spcPct val="90000"/>
              </a:lnSpc>
              <a:spcBef>
                <a:spcPts val="1000"/>
              </a:spcBef>
              <a:buClr>
                <a:schemeClr val="accent1"/>
              </a:buClr>
              <a:buSzPct val="80000"/>
              <a:buFont typeface="Wingdings" panose="05000000000000000000" pitchFamily="2" charset="2"/>
              <a:buChar char="Ø"/>
            </a:pPr>
            <a:r>
              <a:rPr lang="en-US" sz="2400" err="1">
                <a:latin typeface="+mj-lt"/>
                <a:ea typeface="+mj-ea"/>
                <a:cs typeface="+mj-cs"/>
              </a:rPr>
              <a:t>valorizzino</a:t>
            </a:r>
            <a:r>
              <a:rPr lang="en-US" sz="2400">
                <a:latin typeface="+mj-lt"/>
                <a:ea typeface="+mj-ea"/>
                <a:cs typeface="+mj-cs"/>
              </a:rPr>
              <a:t> e </a:t>
            </a:r>
            <a:r>
              <a:rPr lang="en-US" sz="2400" err="1">
                <a:latin typeface="+mj-lt"/>
                <a:ea typeface="+mj-ea"/>
                <a:cs typeface="+mj-cs"/>
              </a:rPr>
              <a:t>distribuiscano</a:t>
            </a:r>
            <a:r>
              <a:rPr lang="en-US" sz="2400">
                <a:latin typeface="+mj-lt"/>
                <a:ea typeface="+mj-ea"/>
                <a:cs typeface="+mj-cs"/>
              </a:rPr>
              <a:t> la musica di </a:t>
            </a:r>
            <a:r>
              <a:rPr lang="en-US" sz="2400" err="1">
                <a:latin typeface="+mj-lt"/>
                <a:ea typeface="+mj-ea"/>
                <a:cs typeface="+mj-cs"/>
              </a:rPr>
              <a:t>matrice</a:t>
            </a:r>
            <a:r>
              <a:rPr lang="en-US" sz="2400">
                <a:latin typeface="+mj-lt"/>
                <a:ea typeface="+mj-ea"/>
                <a:cs typeface="+mj-cs"/>
              </a:rPr>
              <a:t> </a:t>
            </a:r>
            <a:r>
              <a:rPr lang="en-US" sz="2400" err="1">
                <a:latin typeface="+mj-lt"/>
                <a:ea typeface="+mj-ea"/>
                <a:cs typeface="+mj-cs"/>
              </a:rPr>
              <a:t>tradizionale</a:t>
            </a:r>
            <a:r>
              <a:rPr lang="en-US" sz="2400">
                <a:latin typeface="+mj-lt"/>
                <a:ea typeface="+mj-ea"/>
                <a:cs typeface="+mj-cs"/>
              </a:rPr>
              <a:t>, con </a:t>
            </a:r>
            <a:r>
              <a:rPr lang="en-US" sz="2400" b="1" err="1">
                <a:latin typeface="+mj-lt"/>
                <a:ea typeface="+mj-ea"/>
                <a:cs typeface="+mj-cs"/>
              </a:rPr>
              <a:t>particolare</a:t>
            </a:r>
            <a:r>
              <a:rPr lang="en-US" sz="2400" b="1">
                <a:latin typeface="+mj-lt"/>
                <a:ea typeface="+mj-ea"/>
                <a:cs typeface="+mj-cs"/>
              </a:rPr>
              <a:t> </a:t>
            </a:r>
            <a:r>
              <a:rPr lang="en-US" sz="2400" b="1" err="1">
                <a:latin typeface="+mj-lt"/>
                <a:ea typeface="+mj-ea"/>
                <a:cs typeface="+mj-cs"/>
              </a:rPr>
              <a:t>attenzione</a:t>
            </a:r>
            <a:r>
              <a:rPr lang="en-US" sz="2400" b="1">
                <a:latin typeface="+mj-lt"/>
                <a:ea typeface="+mj-ea"/>
                <a:cs typeface="+mj-cs"/>
              </a:rPr>
              <a:t> al </a:t>
            </a:r>
            <a:r>
              <a:rPr lang="en-US" sz="2400" b="1" err="1">
                <a:latin typeface="+mj-lt"/>
                <a:ea typeface="+mj-ea"/>
                <a:cs typeface="+mj-cs"/>
              </a:rPr>
              <a:t>liscio</a:t>
            </a:r>
            <a:r>
              <a:rPr lang="en-US" sz="2400" b="1">
                <a:latin typeface="+mj-lt"/>
                <a:ea typeface="+mj-ea"/>
                <a:cs typeface="+mj-cs"/>
              </a:rPr>
              <a:t>; </a:t>
            </a:r>
          </a:p>
          <a:p>
            <a:pPr marL="342900" indent="-342900" defTabSz="457200">
              <a:lnSpc>
                <a:spcPct val="90000"/>
              </a:lnSpc>
              <a:spcBef>
                <a:spcPts val="1000"/>
              </a:spcBef>
              <a:buClr>
                <a:schemeClr val="accent1"/>
              </a:buClr>
              <a:buSzPct val="80000"/>
              <a:buFont typeface="Wingdings" panose="05000000000000000000" pitchFamily="2" charset="2"/>
              <a:buChar char="Ø"/>
            </a:pPr>
            <a:r>
              <a:rPr lang="en-US" sz="2400" err="1">
                <a:latin typeface="+mj-lt"/>
                <a:ea typeface="+mj-ea"/>
                <a:cs typeface="+mj-cs"/>
              </a:rPr>
              <a:t>prevedano</a:t>
            </a:r>
            <a:r>
              <a:rPr lang="en-US" sz="2400">
                <a:latin typeface="+mj-lt"/>
                <a:ea typeface="+mj-ea"/>
                <a:cs typeface="+mj-cs"/>
              </a:rPr>
              <a:t> il </a:t>
            </a:r>
            <a:r>
              <a:rPr lang="en-US" sz="2400" b="1" err="1">
                <a:latin typeface="+mj-lt"/>
                <a:ea typeface="+mj-ea"/>
                <a:cs typeface="+mj-cs"/>
              </a:rPr>
              <a:t>coinvolgimento</a:t>
            </a:r>
            <a:r>
              <a:rPr lang="en-US" sz="2400" b="1">
                <a:latin typeface="+mj-lt"/>
                <a:ea typeface="+mj-ea"/>
                <a:cs typeface="+mj-cs"/>
              </a:rPr>
              <a:t> di </a:t>
            </a:r>
            <a:r>
              <a:rPr lang="en-US" sz="2400" b="1" err="1">
                <a:latin typeface="+mj-lt"/>
                <a:ea typeface="+mj-ea"/>
                <a:cs typeface="+mj-cs"/>
              </a:rPr>
              <a:t>destinatari</a:t>
            </a:r>
            <a:r>
              <a:rPr lang="en-US" sz="2400" b="1">
                <a:latin typeface="+mj-lt"/>
                <a:ea typeface="+mj-ea"/>
                <a:cs typeface="+mj-cs"/>
              </a:rPr>
              <a:t> di </a:t>
            </a:r>
            <a:r>
              <a:rPr lang="en-US" sz="2400" b="1" err="1">
                <a:latin typeface="+mj-lt"/>
                <a:ea typeface="+mj-ea"/>
                <a:cs typeface="+mj-cs"/>
              </a:rPr>
              <a:t>percorsi</a:t>
            </a:r>
            <a:r>
              <a:rPr lang="en-US" sz="2400" b="1">
                <a:latin typeface="+mj-lt"/>
                <a:ea typeface="+mj-ea"/>
                <a:cs typeface="+mj-cs"/>
              </a:rPr>
              <a:t> di </a:t>
            </a:r>
            <a:r>
              <a:rPr lang="en-US" sz="2400" b="1" err="1">
                <a:latin typeface="+mj-lt"/>
                <a:ea typeface="+mj-ea"/>
                <a:cs typeface="+mj-cs"/>
              </a:rPr>
              <a:t>formazione</a:t>
            </a:r>
            <a:r>
              <a:rPr lang="en-US" sz="2400" b="1">
                <a:latin typeface="+mj-lt"/>
                <a:ea typeface="+mj-ea"/>
                <a:cs typeface="+mj-cs"/>
              </a:rPr>
              <a:t> musicale </a:t>
            </a:r>
            <a:r>
              <a:rPr lang="en-US" sz="2400" err="1">
                <a:latin typeface="+mj-lt"/>
                <a:ea typeface="+mj-ea"/>
                <a:cs typeface="+mj-cs"/>
              </a:rPr>
              <a:t>nell’intento</a:t>
            </a:r>
            <a:r>
              <a:rPr lang="en-US" sz="2400">
                <a:latin typeface="+mj-lt"/>
                <a:ea typeface="+mj-ea"/>
                <a:cs typeface="+mj-cs"/>
              </a:rPr>
              <a:t> di </a:t>
            </a:r>
            <a:r>
              <a:rPr lang="en-US" sz="2400" err="1">
                <a:latin typeface="+mj-lt"/>
                <a:ea typeface="+mj-ea"/>
                <a:cs typeface="+mj-cs"/>
              </a:rPr>
              <a:t>favorire</a:t>
            </a:r>
            <a:r>
              <a:rPr lang="en-US" sz="2400">
                <a:latin typeface="+mj-lt"/>
                <a:ea typeface="+mj-ea"/>
                <a:cs typeface="+mj-cs"/>
              </a:rPr>
              <a:t> la </a:t>
            </a:r>
            <a:r>
              <a:rPr lang="en-US" sz="2400" err="1">
                <a:latin typeface="+mj-lt"/>
                <a:ea typeface="+mj-ea"/>
                <a:cs typeface="+mj-cs"/>
              </a:rPr>
              <a:t>connessione</a:t>
            </a:r>
            <a:r>
              <a:rPr lang="en-US" sz="2400">
                <a:latin typeface="+mj-lt"/>
                <a:ea typeface="+mj-ea"/>
                <a:cs typeface="+mj-cs"/>
              </a:rPr>
              <a:t> </a:t>
            </a:r>
            <a:r>
              <a:rPr lang="en-US" sz="2400" err="1">
                <a:latin typeface="+mj-lt"/>
                <a:ea typeface="+mj-ea"/>
                <a:cs typeface="+mj-cs"/>
              </a:rPr>
              <a:t>tra</a:t>
            </a:r>
            <a:r>
              <a:rPr lang="en-US" sz="2400">
                <a:latin typeface="+mj-lt"/>
                <a:ea typeface="+mj-ea"/>
                <a:cs typeface="+mj-cs"/>
              </a:rPr>
              <a:t> </a:t>
            </a:r>
            <a:r>
              <a:rPr lang="en-US" sz="2400" err="1">
                <a:latin typeface="+mj-lt"/>
                <a:ea typeface="+mj-ea"/>
                <a:cs typeface="+mj-cs"/>
              </a:rPr>
              <a:t>tutte</a:t>
            </a:r>
            <a:r>
              <a:rPr lang="en-US" sz="2400">
                <a:latin typeface="+mj-lt"/>
                <a:ea typeface="+mj-ea"/>
                <a:cs typeface="+mj-cs"/>
              </a:rPr>
              <a:t> le </a:t>
            </a:r>
            <a:r>
              <a:rPr lang="en-US" sz="2400" err="1">
                <a:latin typeface="+mj-lt"/>
                <a:ea typeface="+mj-ea"/>
                <a:cs typeface="+mj-cs"/>
              </a:rPr>
              <a:t>componenti</a:t>
            </a:r>
            <a:r>
              <a:rPr lang="en-US" sz="2400">
                <a:latin typeface="+mj-lt"/>
                <a:ea typeface="+mj-ea"/>
                <a:cs typeface="+mj-cs"/>
              </a:rPr>
              <a:t> della </a:t>
            </a:r>
            <a:r>
              <a:rPr lang="en-US" sz="2400" err="1">
                <a:latin typeface="+mj-lt"/>
                <a:ea typeface="+mj-ea"/>
                <a:cs typeface="+mj-cs"/>
              </a:rPr>
              <a:t>filiera</a:t>
            </a:r>
            <a:r>
              <a:rPr lang="en-US" sz="2400">
                <a:latin typeface="+mj-lt"/>
                <a:ea typeface="+mj-ea"/>
                <a:cs typeface="+mj-cs"/>
              </a:rPr>
              <a:t>.</a:t>
            </a:r>
          </a:p>
        </p:txBody>
      </p:sp>
      <p:sp>
        <p:nvSpPr>
          <p:cNvPr id="34"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5" name="Rectangle 22">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4" name="Immagine 3">
            <a:extLst>
              <a:ext uri="{FF2B5EF4-FFF2-40B4-BE49-F238E27FC236}">
                <a16:creationId xmlns:a16="http://schemas.microsoft.com/office/drawing/2014/main" id="{CEC847D7-52BB-D446-FE87-8637207C2D48}"/>
              </a:ext>
            </a:extLst>
          </p:cNvPr>
          <p:cNvPicPr>
            <a:picLocks noChangeAspect="1"/>
          </p:cNvPicPr>
          <p:nvPr/>
        </p:nvPicPr>
        <p:blipFill>
          <a:blip r:embed="rId7"/>
          <a:stretch>
            <a:fillRect/>
          </a:stretch>
        </p:blipFill>
        <p:spPr>
          <a:xfrm>
            <a:off x="8129871" y="1498457"/>
            <a:ext cx="3414010" cy="3861082"/>
          </a:xfrm>
          <a:prstGeom prst="rect">
            <a:avLst/>
          </a:prstGeom>
          <a:effectLst/>
        </p:spPr>
      </p:pic>
      <p:sp>
        <p:nvSpPr>
          <p:cNvPr id="27" name="Rectangle 26">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198399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undred Points Emoji Icon Stock Illustration - Download Image Now - Number  100, Emoticon, Icon Symbol - iStock">
            <a:extLst>
              <a:ext uri="{FF2B5EF4-FFF2-40B4-BE49-F238E27FC236}">
                <a16:creationId xmlns:a16="http://schemas.microsoft.com/office/drawing/2014/main" id="{339E449D-C21F-77B7-988E-CA73EEE29B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36695" y="2364052"/>
            <a:ext cx="3860005" cy="3860005"/>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CasellaDiTesto 1">
            <a:extLst>
              <a:ext uri="{FF2B5EF4-FFF2-40B4-BE49-F238E27FC236}">
                <a16:creationId xmlns:a16="http://schemas.microsoft.com/office/drawing/2014/main" id="{20113670-3CD1-C2C8-CB94-F072F0D8245F}"/>
              </a:ext>
            </a:extLst>
          </p:cNvPr>
          <p:cNvSpPr txBox="1"/>
          <p:nvPr/>
        </p:nvSpPr>
        <p:spPr>
          <a:xfrm>
            <a:off x="4381500" y="2364052"/>
            <a:ext cx="248786" cy="369332"/>
          </a:xfrm>
          <a:prstGeom prst="rect">
            <a:avLst/>
          </a:prstGeom>
          <a:noFill/>
        </p:spPr>
        <p:txBody>
          <a:bodyPr wrap="none" rtlCol="0">
            <a:spAutoFit/>
          </a:bodyPr>
          <a:lstStyle/>
          <a:p>
            <a:r>
              <a:rPr lang="it-IT"/>
              <a:t> </a:t>
            </a:r>
          </a:p>
        </p:txBody>
      </p:sp>
      <p:sp>
        <p:nvSpPr>
          <p:cNvPr id="4" name="CasellaDiTesto 3">
            <a:extLst>
              <a:ext uri="{FF2B5EF4-FFF2-40B4-BE49-F238E27FC236}">
                <a16:creationId xmlns:a16="http://schemas.microsoft.com/office/drawing/2014/main" id="{3BDF856D-EA01-138F-6FCD-8D6AA92B3BA9}"/>
              </a:ext>
            </a:extLst>
          </p:cNvPr>
          <p:cNvSpPr txBox="1"/>
          <p:nvPr/>
        </p:nvSpPr>
        <p:spPr>
          <a:xfrm>
            <a:off x="681872" y="571500"/>
            <a:ext cx="6096000" cy="4247317"/>
          </a:xfrm>
          <a:prstGeom prst="rect">
            <a:avLst/>
          </a:prstGeom>
          <a:noFill/>
        </p:spPr>
        <p:txBody>
          <a:bodyPr wrap="square">
            <a:spAutoFit/>
          </a:bodyPr>
          <a:lstStyle/>
          <a:p>
            <a:r>
              <a:rPr lang="it-IT" sz="5400" b="1"/>
              <a:t>PUNTEGGIO</a:t>
            </a:r>
          </a:p>
          <a:p>
            <a:endParaRPr lang="it-IT" sz="5400" b="1"/>
          </a:p>
          <a:p>
            <a:r>
              <a:rPr lang="it-IT"/>
              <a:t>La valutazione del progetto, articolato in una o più azioni progettuali, mirate ciascuna al raggiungimento degli obiettivi dell’Invito, verrà formulata sulla base dei criteri definiti, con i relativi punteggi, fino ad un </a:t>
            </a:r>
            <a:r>
              <a:rPr lang="it-IT" b="1"/>
              <a:t>massimo di 100 punti</a:t>
            </a:r>
            <a:r>
              <a:rPr lang="it-IT"/>
              <a:t>.</a:t>
            </a:r>
            <a:br>
              <a:rPr lang="it-IT"/>
            </a:br>
            <a:endParaRPr lang="it-IT" b="1"/>
          </a:p>
          <a:p>
            <a:r>
              <a:rPr lang="it-IT"/>
              <a:t>Saranno dichiarati ammissibili al contributo le azioni progettuali che raggiungeranno un </a:t>
            </a:r>
            <a:r>
              <a:rPr lang="it-IT" b="1"/>
              <a:t>punteggio non inferiore a 70 punti</a:t>
            </a:r>
            <a:r>
              <a:rPr lang="it-IT"/>
              <a:t>.</a:t>
            </a:r>
            <a:endParaRPr lang="it-IT" b="1"/>
          </a:p>
        </p:txBody>
      </p:sp>
    </p:spTree>
    <p:extLst>
      <p:ext uri="{BB962C8B-B14F-4D97-AF65-F5344CB8AC3E}">
        <p14:creationId xmlns:p14="http://schemas.microsoft.com/office/powerpoint/2010/main" val="4227057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30D91C2-4B5C-7463-1ED8-37C930C30863}"/>
              </a:ext>
            </a:extLst>
          </p:cNvPr>
          <p:cNvSpPr txBox="1"/>
          <p:nvPr/>
        </p:nvSpPr>
        <p:spPr>
          <a:xfrm>
            <a:off x="238125" y="666750"/>
            <a:ext cx="8846957" cy="5826210"/>
          </a:xfrm>
          <a:prstGeom prst="rect">
            <a:avLst/>
          </a:prstGeom>
          <a:noFill/>
        </p:spPr>
        <p:txBody>
          <a:bodyPr wrap="square">
            <a:spAutoFit/>
          </a:bodyPr>
          <a:lstStyle/>
          <a:p>
            <a:pPr>
              <a:lnSpc>
                <a:spcPct val="90000"/>
              </a:lnSpc>
            </a:pPr>
            <a:r>
              <a:rPr lang="it-IT" sz="3600" b="1">
                <a:latin typeface="+mn-lt"/>
              </a:rPr>
              <a:t>SPESE AMMISSIBILI</a:t>
            </a:r>
          </a:p>
          <a:p>
            <a:pPr>
              <a:lnSpc>
                <a:spcPct val="90000"/>
              </a:lnSpc>
            </a:pPr>
            <a:endParaRPr lang="it-IT" sz="1800">
              <a:latin typeface="+mn-lt"/>
            </a:endParaRPr>
          </a:p>
          <a:p>
            <a:pPr>
              <a:lnSpc>
                <a:spcPct val="90000"/>
              </a:lnSpc>
              <a:buFont typeface="Wingdings" panose="05000000000000000000" pitchFamily="2" charset="2"/>
              <a:buChar char="Ø"/>
            </a:pPr>
            <a:endParaRPr lang="it-IT"/>
          </a:p>
          <a:p>
            <a:pPr marL="285750" indent="-285750">
              <a:lnSpc>
                <a:spcPct val="90000"/>
              </a:lnSpc>
              <a:buClr>
                <a:schemeClr val="accent1"/>
              </a:buClr>
              <a:buFont typeface="Wingdings" panose="05000000000000000000" pitchFamily="2" charset="2"/>
              <a:buChar char="Ø"/>
            </a:pPr>
            <a:r>
              <a:rPr lang="it-IT" sz="1800">
                <a:latin typeface="+mn-lt"/>
              </a:rPr>
              <a:t>pertinenti e direttamente imputabili alle attività previste dal progetto;</a:t>
            </a:r>
          </a:p>
          <a:p>
            <a:pPr marL="285750" indent="-285750">
              <a:lnSpc>
                <a:spcPct val="90000"/>
              </a:lnSpc>
              <a:buClr>
                <a:schemeClr val="accent1"/>
              </a:buClr>
              <a:buFont typeface="Wingdings" panose="05000000000000000000" pitchFamily="2" charset="2"/>
              <a:buChar char="Ø"/>
            </a:pPr>
            <a:r>
              <a:rPr lang="it-IT" sz="1800">
                <a:latin typeface="+mn-lt"/>
              </a:rPr>
              <a:t>direttamente sostenute dal soggetto richiedente o, nel caso di partecipazione in forma aggregata, dai soggetti aderenti alla rete, solo se riconducibili in maniera univoca al progetto;</a:t>
            </a:r>
          </a:p>
          <a:p>
            <a:pPr marL="285750" indent="-285750">
              <a:lnSpc>
                <a:spcPct val="90000"/>
              </a:lnSpc>
              <a:buClr>
                <a:schemeClr val="accent1"/>
              </a:buClr>
              <a:buFont typeface="Wingdings" panose="05000000000000000000" pitchFamily="2" charset="2"/>
              <a:buChar char="Ø"/>
            </a:pPr>
            <a:r>
              <a:rPr lang="it-IT" sz="1800">
                <a:latin typeface="+mn-lt"/>
              </a:rPr>
              <a:t>opportunamente documentabili, con documenti fiscalmente validi;</a:t>
            </a:r>
          </a:p>
          <a:p>
            <a:pPr marL="285750" indent="-285750">
              <a:lnSpc>
                <a:spcPct val="90000"/>
              </a:lnSpc>
              <a:buClr>
                <a:schemeClr val="accent1"/>
              </a:buClr>
              <a:buFont typeface="Wingdings" panose="05000000000000000000" pitchFamily="2" charset="2"/>
              <a:buChar char="Ø"/>
            </a:pPr>
            <a:r>
              <a:rPr lang="it-IT" sz="1800">
                <a:latin typeface="+mn-lt"/>
              </a:rPr>
              <a:t>sostenute nel periodo di validità del progetto.</a:t>
            </a:r>
          </a:p>
          <a:p>
            <a:pPr marL="285750" indent="-285750">
              <a:lnSpc>
                <a:spcPct val="90000"/>
              </a:lnSpc>
              <a:buClr>
                <a:schemeClr val="accent1"/>
              </a:buClr>
              <a:buFont typeface="Wingdings" panose="05000000000000000000" pitchFamily="2" charset="2"/>
              <a:buChar char="Ø"/>
            </a:pPr>
            <a:endParaRPr lang="it-IT" cap="all"/>
          </a:p>
          <a:p>
            <a:pPr algn="ctr">
              <a:lnSpc>
                <a:spcPct val="90000"/>
              </a:lnSpc>
              <a:buClr>
                <a:schemeClr val="accent1"/>
              </a:buClr>
            </a:pPr>
            <a:r>
              <a:rPr lang="it-IT" sz="3600" b="1" cap="all">
                <a:latin typeface="+mn-lt"/>
              </a:rPr>
              <a:t>ATTENZIONE: </a:t>
            </a:r>
            <a:r>
              <a:rPr lang="it-IT" sz="3600" b="1" cap="all" err="1">
                <a:latin typeface="+mn-lt"/>
              </a:rPr>
              <a:t>cup</a:t>
            </a:r>
            <a:endParaRPr lang="en-US" sz="3600" b="1" cap="all">
              <a:latin typeface="+mn-lt"/>
            </a:endParaRPr>
          </a:p>
          <a:p>
            <a:pPr marL="0" indent="0">
              <a:lnSpc>
                <a:spcPct val="90000"/>
              </a:lnSpc>
              <a:buClr>
                <a:schemeClr val="bg2">
                  <a:lumMod val="40000"/>
                  <a:lumOff val="60000"/>
                </a:schemeClr>
              </a:buClr>
              <a:buNone/>
            </a:pPr>
            <a:endParaRPr lang="en-US" sz="1800"/>
          </a:p>
          <a:p>
            <a:pPr>
              <a:lnSpc>
                <a:spcPct val="90000"/>
              </a:lnSpc>
              <a:buClr>
                <a:schemeClr val="bg2">
                  <a:lumMod val="40000"/>
                  <a:lumOff val="60000"/>
                </a:schemeClr>
              </a:buClr>
            </a:pPr>
            <a:r>
              <a:rPr lang="en-US" sz="1800" err="1"/>
              <a:t>Ogni</a:t>
            </a:r>
            <a:r>
              <a:rPr lang="en-US" sz="1800"/>
              <a:t> </a:t>
            </a:r>
            <a:r>
              <a:rPr lang="en-US" sz="1800" err="1"/>
              <a:t>documento</a:t>
            </a:r>
            <a:r>
              <a:rPr lang="en-US" sz="1800"/>
              <a:t> di </a:t>
            </a:r>
            <a:r>
              <a:rPr lang="en-US" sz="1800" err="1"/>
              <a:t>spesa</a:t>
            </a:r>
            <a:r>
              <a:rPr lang="en-US" sz="1800"/>
              <a:t> </a:t>
            </a:r>
            <a:r>
              <a:rPr lang="en-US" sz="1800" err="1"/>
              <a:t>deve</a:t>
            </a:r>
            <a:r>
              <a:rPr lang="en-US" sz="1800"/>
              <a:t> </a:t>
            </a:r>
            <a:r>
              <a:rPr lang="en-US" sz="1800" err="1"/>
              <a:t>essere</a:t>
            </a:r>
            <a:r>
              <a:rPr lang="en-US" sz="1800"/>
              <a:t> </a:t>
            </a:r>
            <a:r>
              <a:rPr lang="en-US" sz="1800" err="1"/>
              <a:t>univocamente</a:t>
            </a:r>
            <a:r>
              <a:rPr lang="en-US" sz="1800"/>
              <a:t> </a:t>
            </a:r>
            <a:r>
              <a:rPr lang="en-US" sz="1800" err="1"/>
              <a:t>riconducibile</a:t>
            </a:r>
            <a:r>
              <a:rPr lang="en-US" sz="1800"/>
              <a:t> al </a:t>
            </a:r>
            <a:r>
              <a:rPr lang="en-US" sz="1800" err="1"/>
              <a:t>progetto</a:t>
            </a:r>
            <a:r>
              <a:rPr lang="en-US" sz="1800"/>
              <a:t> </a:t>
            </a:r>
            <a:r>
              <a:rPr lang="en-US" sz="1800" err="1"/>
              <a:t>finanziato</a:t>
            </a:r>
            <a:r>
              <a:rPr lang="en-US" sz="1800"/>
              <a:t> e </a:t>
            </a:r>
            <a:r>
              <a:rPr lang="en-US" sz="1800" err="1"/>
              <a:t>riportare</a:t>
            </a:r>
            <a:r>
              <a:rPr lang="en-US" sz="1800"/>
              <a:t> il </a:t>
            </a:r>
            <a:r>
              <a:rPr lang="en-US" sz="1800" b="1"/>
              <a:t>CUP</a:t>
            </a:r>
            <a:r>
              <a:rPr lang="en-US" sz="1800"/>
              <a:t> (</a:t>
            </a:r>
            <a:r>
              <a:rPr lang="en-US" err="1"/>
              <a:t>C</a:t>
            </a:r>
            <a:r>
              <a:rPr lang="en-US" sz="1800" err="1"/>
              <a:t>odice</a:t>
            </a:r>
            <a:r>
              <a:rPr lang="en-US" sz="1800"/>
              <a:t> </a:t>
            </a:r>
            <a:r>
              <a:rPr lang="en-US"/>
              <a:t>U</a:t>
            </a:r>
            <a:r>
              <a:rPr lang="en-US" sz="1800"/>
              <a:t>nico di </a:t>
            </a:r>
            <a:r>
              <a:rPr lang="en-US"/>
              <a:t>P</a:t>
            </a:r>
            <a:r>
              <a:rPr lang="en-US" sz="1800"/>
              <a:t>rogetto) </a:t>
            </a:r>
            <a:r>
              <a:rPr lang="en-US" sz="1800" err="1"/>
              <a:t>che</a:t>
            </a:r>
            <a:r>
              <a:rPr lang="en-US" sz="1800"/>
              <a:t> </a:t>
            </a:r>
            <a:r>
              <a:rPr lang="en-US" sz="1800" err="1"/>
              <a:t>sarà</a:t>
            </a:r>
            <a:r>
              <a:rPr lang="en-US" sz="1800"/>
              <a:t> </a:t>
            </a:r>
            <a:r>
              <a:rPr lang="en-US" sz="1800" err="1"/>
              <a:t>comunicato</a:t>
            </a:r>
            <a:r>
              <a:rPr lang="en-US" sz="1800"/>
              <a:t> in </a:t>
            </a:r>
            <a:r>
              <a:rPr lang="en-US" sz="1800" err="1"/>
              <a:t>fase</a:t>
            </a:r>
            <a:r>
              <a:rPr lang="en-US" sz="1800"/>
              <a:t> di </a:t>
            </a:r>
            <a:r>
              <a:rPr lang="en-US" sz="1800" err="1"/>
              <a:t>ammissione</a:t>
            </a:r>
            <a:r>
              <a:rPr lang="en-US" sz="1800"/>
              <a:t> al </a:t>
            </a:r>
            <a:r>
              <a:rPr lang="en-US" sz="1800" err="1"/>
              <a:t>contributo</a:t>
            </a:r>
            <a:r>
              <a:rPr lang="en-US" sz="1800"/>
              <a:t>. </a:t>
            </a:r>
            <a:br>
              <a:rPr lang="en-US" sz="1800"/>
            </a:br>
            <a:r>
              <a:rPr lang="en-US" sz="1800"/>
              <a:t>I </a:t>
            </a:r>
            <a:r>
              <a:rPr lang="en-US" sz="1800" err="1"/>
              <a:t>documenti</a:t>
            </a:r>
            <a:r>
              <a:rPr lang="en-US" sz="1800"/>
              <a:t> </a:t>
            </a:r>
            <a:r>
              <a:rPr lang="en-US" sz="1800" err="1"/>
              <a:t>giustificativi</a:t>
            </a:r>
            <a:r>
              <a:rPr lang="en-US" sz="1800"/>
              <a:t> </a:t>
            </a:r>
            <a:r>
              <a:rPr lang="en-US" sz="1800" err="1"/>
              <a:t>precedenti</a:t>
            </a:r>
            <a:r>
              <a:rPr lang="en-US" sz="1800"/>
              <a:t> alla comunicazione del CUP </a:t>
            </a:r>
            <a:r>
              <a:rPr lang="en-US" sz="1800" err="1"/>
              <a:t>devono</a:t>
            </a:r>
            <a:r>
              <a:rPr lang="en-US" sz="1800"/>
              <a:t> </a:t>
            </a:r>
            <a:r>
              <a:rPr lang="en-US" sz="1800" err="1"/>
              <a:t>essere</a:t>
            </a:r>
            <a:r>
              <a:rPr lang="en-US" sz="1800"/>
              <a:t> </a:t>
            </a:r>
            <a:r>
              <a:rPr lang="en-US" sz="1800" err="1"/>
              <a:t>riconducibili</a:t>
            </a:r>
            <a:r>
              <a:rPr lang="en-US" sz="1800"/>
              <a:t> al </a:t>
            </a:r>
            <a:r>
              <a:rPr lang="en-US" sz="1800" err="1"/>
              <a:t>progetto</a:t>
            </a:r>
            <a:r>
              <a:rPr lang="en-US" sz="1800"/>
              <a:t>; in </a:t>
            </a:r>
            <a:r>
              <a:rPr lang="en-US" sz="1800" err="1"/>
              <a:t>particolare</a:t>
            </a:r>
            <a:r>
              <a:rPr lang="en-US" sz="1800"/>
              <a:t>, in </a:t>
            </a:r>
            <a:r>
              <a:rPr lang="en-US" sz="1800" err="1"/>
              <a:t>riferimento</a:t>
            </a:r>
            <a:r>
              <a:rPr lang="en-US" sz="1800"/>
              <a:t> al </a:t>
            </a:r>
            <a:r>
              <a:rPr lang="en-US" sz="1800" err="1"/>
              <a:t>periodo</a:t>
            </a:r>
            <a:r>
              <a:rPr lang="en-US" sz="1800"/>
              <a:t> </a:t>
            </a:r>
            <a:r>
              <a:rPr lang="en-US" sz="1800" err="1"/>
              <a:t>che</a:t>
            </a:r>
            <a:r>
              <a:rPr lang="en-US" sz="1800"/>
              <a:t> </a:t>
            </a:r>
            <a:r>
              <a:rPr lang="en-US" sz="1800" err="1"/>
              <a:t>intercorre</a:t>
            </a:r>
            <a:r>
              <a:rPr lang="en-US" sz="1800"/>
              <a:t> </a:t>
            </a:r>
            <a:r>
              <a:rPr lang="en-US" sz="1800" err="1"/>
              <a:t>tra</a:t>
            </a:r>
            <a:r>
              <a:rPr lang="en-US" sz="1800"/>
              <a:t> la data di </a:t>
            </a:r>
            <a:r>
              <a:rPr lang="en-US" sz="1800" err="1"/>
              <a:t>presentazione</a:t>
            </a:r>
            <a:r>
              <a:rPr lang="en-US" sz="1800"/>
              <a:t> della </a:t>
            </a:r>
            <a:r>
              <a:rPr lang="en-US" sz="1800" err="1"/>
              <a:t>domanda</a:t>
            </a:r>
            <a:r>
              <a:rPr lang="en-US" sz="1800"/>
              <a:t> e la </a:t>
            </a:r>
            <a:r>
              <a:rPr lang="it-IT" sz="1800"/>
              <a:t> </a:t>
            </a:r>
            <a:r>
              <a:rPr lang="en-US" sz="1800"/>
              <a:t>comunicazione del CUP, </a:t>
            </a:r>
            <a:r>
              <a:rPr lang="en-US" sz="1800" err="1"/>
              <a:t>saranno</a:t>
            </a:r>
            <a:r>
              <a:rPr lang="en-US" sz="1800"/>
              <a:t> </a:t>
            </a:r>
            <a:r>
              <a:rPr lang="en-US" sz="1800" err="1"/>
              <a:t>ammessi</a:t>
            </a:r>
            <a:r>
              <a:rPr lang="en-US" sz="1800"/>
              <a:t> </a:t>
            </a:r>
            <a:r>
              <a:rPr lang="en-US" sz="1800" b="1" err="1"/>
              <a:t>giustificativi</a:t>
            </a:r>
            <a:r>
              <a:rPr lang="en-US" sz="1800" b="1"/>
              <a:t> </a:t>
            </a:r>
            <a:r>
              <a:rPr lang="en-US" sz="1800" b="1" err="1"/>
              <a:t>riportanti</a:t>
            </a:r>
            <a:r>
              <a:rPr lang="en-US" sz="1800" b="1"/>
              <a:t> il </a:t>
            </a:r>
            <a:r>
              <a:rPr lang="en-US" sz="1800" b="1" err="1"/>
              <a:t>titolo</a:t>
            </a:r>
            <a:r>
              <a:rPr lang="en-US" sz="1800" b="1"/>
              <a:t> del </a:t>
            </a:r>
            <a:r>
              <a:rPr lang="en-US" sz="1800" b="1" err="1"/>
              <a:t>progetto</a:t>
            </a:r>
            <a:r>
              <a:rPr lang="en-US" sz="1800" b="1"/>
              <a:t> </a:t>
            </a:r>
            <a:r>
              <a:rPr lang="en-US" sz="1800"/>
              <a:t>per cui è </a:t>
            </a:r>
            <a:r>
              <a:rPr lang="en-US" sz="1800" err="1"/>
              <a:t>fatta</a:t>
            </a:r>
            <a:r>
              <a:rPr lang="en-US" sz="1800"/>
              <a:t> </a:t>
            </a:r>
            <a:r>
              <a:rPr lang="en-US" sz="1800" err="1"/>
              <a:t>domanda</a:t>
            </a:r>
            <a:r>
              <a:rPr lang="en-US" sz="1800"/>
              <a:t> in </a:t>
            </a:r>
            <a:r>
              <a:rPr lang="en-US" sz="1800" err="1"/>
              <a:t>risposta</a:t>
            </a:r>
            <a:r>
              <a:rPr lang="en-US" sz="1800"/>
              <a:t> </a:t>
            </a:r>
            <a:r>
              <a:rPr lang="en-US" sz="1800" err="1"/>
              <a:t>all’invito</a:t>
            </a:r>
            <a:r>
              <a:rPr lang="en-US" sz="1800"/>
              <a:t>. </a:t>
            </a:r>
          </a:p>
          <a:p>
            <a:pPr marL="0" indent="0">
              <a:lnSpc>
                <a:spcPct val="90000"/>
              </a:lnSpc>
              <a:buClr>
                <a:schemeClr val="bg2">
                  <a:lumMod val="40000"/>
                  <a:lumOff val="60000"/>
                </a:schemeClr>
              </a:buClr>
              <a:buNone/>
            </a:pPr>
            <a:endParaRPr lang="it-IT"/>
          </a:p>
        </p:txBody>
      </p:sp>
      <p:pic>
        <p:nvPicPr>
          <p:cNvPr id="1026" name="Picture 2" descr="Gestione nota spese: vantaggi e soluzioni digitali">
            <a:extLst>
              <a:ext uri="{FF2B5EF4-FFF2-40B4-BE49-F238E27FC236}">
                <a16:creationId xmlns:a16="http://schemas.microsoft.com/office/drawing/2014/main" id="{D36ADD60-EABC-2D95-A63E-8A5DDF047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78" y="2514378"/>
            <a:ext cx="3244777" cy="182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292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4D57A3A3-7102-055A-60F9-A245C2B49A12}"/>
              </a:ext>
            </a:extLst>
          </p:cNvPr>
          <p:cNvSpPr>
            <a:spLocks noGrp="1"/>
          </p:cNvSpPr>
          <p:nvPr>
            <p:ph type="title"/>
          </p:nvPr>
        </p:nvSpPr>
        <p:spPr>
          <a:xfrm>
            <a:off x="401014" y="330170"/>
            <a:ext cx="10232421" cy="829327"/>
          </a:xfrm>
        </p:spPr>
        <p:txBody>
          <a:bodyPr/>
          <a:lstStyle/>
          <a:p>
            <a:r>
              <a:rPr lang="it-IT" sz="4400" b="1"/>
              <a:t>DOMANDA: COSA, COME, QUANDO</a:t>
            </a:r>
            <a:br>
              <a:rPr lang="it-IT" sz="4400" b="1"/>
            </a:br>
            <a:endParaRPr lang="it-IT"/>
          </a:p>
        </p:txBody>
      </p:sp>
      <p:sp>
        <p:nvSpPr>
          <p:cNvPr id="10" name="Segnaposto testo 9">
            <a:extLst>
              <a:ext uri="{FF2B5EF4-FFF2-40B4-BE49-F238E27FC236}">
                <a16:creationId xmlns:a16="http://schemas.microsoft.com/office/drawing/2014/main" id="{5C0CD935-B9AE-1B7D-22BD-CFDB185679A1}"/>
              </a:ext>
            </a:extLst>
          </p:cNvPr>
          <p:cNvSpPr>
            <a:spLocks noGrp="1"/>
          </p:cNvSpPr>
          <p:nvPr>
            <p:ph type="body" idx="1"/>
          </p:nvPr>
        </p:nvSpPr>
        <p:spPr>
          <a:xfrm>
            <a:off x="766382" y="977993"/>
            <a:ext cx="2946866" cy="576262"/>
          </a:xfrm>
        </p:spPr>
        <p:txBody>
          <a:bodyPr/>
          <a:lstStyle/>
          <a:p>
            <a:pPr algn="ctr"/>
            <a:r>
              <a:rPr lang="it-IT" b="1"/>
              <a:t>COSA</a:t>
            </a:r>
          </a:p>
        </p:txBody>
      </p:sp>
      <p:sp>
        <p:nvSpPr>
          <p:cNvPr id="11" name="Segnaposto testo 10">
            <a:extLst>
              <a:ext uri="{FF2B5EF4-FFF2-40B4-BE49-F238E27FC236}">
                <a16:creationId xmlns:a16="http://schemas.microsoft.com/office/drawing/2014/main" id="{442374B4-CAD1-B779-45EE-E2496F311F4A}"/>
              </a:ext>
            </a:extLst>
          </p:cNvPr>
          <p:cNvSpPr>
            <a:spLocks noGrp="1"/>
          </p:cNvSpPr>
          <p:nvPr>
            <p:ph type="body" sz="quarter" idx="3"/>
          </p:nvPr>
        </p:nvSpPr>
        <p:spPr>
          <a:xfrm>
            <a:off x="3871651" y="975649"/>
            <a:ext cx="2936241" cy="576262"/>
          </a:xfrm>
        </p:spPr>
        <p:txBody>
          <a:bodyPr/>
          <a:lstStyle/>
          <a:p>
            <a:pPr algn="ctr"/>
            <a:r>
              <a:rPr lang="it-IT" b="1"/>
              <a:t>COME</a:t>
            </a:r>
          </a:p>
        </p:txBody>
      </p:sp>
      <p:sp>
        <p:nvSpPr>
          <p:cNvPr id="12" name="Segnaposto testo 11">
            <a:extLst>
              <a:ext uri="{FF2B5EF4-FFF2-40B4-BE49-F238E27FC236}">
                <a16:creationId xmlns:a16="http://schemas.microsoft.com/office/drawing/2014/main" id="{06AD47D1-5BC2-5FBF-D83D-341421BEA2D7}"/>
              </a:ext>
            </a:extLst>
          </p:cNvPr>
          <p:cNvSpPr>
            <a:spLocks noGrp="1"/>
          </p:cNvSpPr>
          <p:nvPr>
            <p:ph type="body" sz="quarter" idx="13"/>
          </p:nvPr>
        </p:nvSpPr>
        <p:spPr>
          <a:xfrm>
            <a:off x="7124699" y="968566"/>
            <a:ext cx="2932113" cy="576262"/>
          </a:xfrm>
        </p:spPr>
        <p:txBody>
          <a:bodyPr/>
          <a:lstStyle/>
          <a:p>
            <a:pPr algn="ctr"/>
            <a:r>
              <a:rPr lang="it-IT" b="1"/>
              <a:t>QUANDO</a:t>
            </a:r>
          </a:p>
        </p:txBody>
      </p:sp>
      <p:sp>
        <p:nvSpPr>
          <p:cNvPr id="13" name="Segnaposto testo 12">
            <a:extLst>
              <a:ext uri="{FF2B5EF4-FFF2-40B4-BE49-F238E27FC236}">
                <a16:creationId xmlns:a16="http://schemas.microsoft.com/office/drawing/2014/main" id="{C4BB6467-2254-B738-AEAD-E9941527C13A}"/>
              </a:ext>
            </a:extLst>
          </p:cNvPr>
          <p:cNvSpPr>
            <a:spLocks noGrp="1"/>
          </p:cNvSpPr>
          <p:nvPr>
            <p:ph type="body" sz="half" idx="15"/>
          </p:nvPr>
        </p:nvSpPr>
        <p:spPr>
          <a:xfrm>
            <a:off x="485646" y="1796210"/>
            <a:ext cx="3012192" cy="4826917"/>
          </a:xfrm>
        </p:spPr>
        <p:txBody>
          <a:bodyPr>
            <a:noAutofit/>
          </a:bodyPr>
          <a:lstStyle/>
          <a:p>
            <a:pPr marL="285750" indent="-285750">
              <a:buFont typeface="Wingdings" panose="05000000000000000000" pitchFamily="2" charset="2"/>
              <a:buChar char="Ø"/>
            </a:pPr>
            <a:r>
              <a:rPr lang="it-IT" sz="1800"/>
              <a:t>Domanda di contributo (imposta di bollo di 16,00 euro)</a:t>
            </a:r>
          </a:p>
          <a:p>
            <a:pPr marL="285750" indent="-285750">
              <a:buFont typeface="Wingdings" panose="05000000000000000000" pitchFamily="2" charset="2"/>
              <a:buChar char="Ø"/>
            </a:pPr>
            <a:r>
              <a:rPr lang="it-IT" sz="1800"/>
              <a:t>Proposta progettuale</a:t>
            </a:r>
          </a:p>
          <a:p>
            <a:pPr marL="285750" indent="-285750">
              <a:buFont typeface="Wingdings" panose="05000000000000000000" pitchFamily="2" charset="2"/>
              <a:buChar char="Ø"/>
            </a:pPr>
            <a:r>
              <a:rPr lang="it-IT" sz="1800"/>
              <a:t>Sintesi di bilancio</a:t>
            </a:r>
          </a:p>
          <a:p>
            <a:r>
              <a:rPr lang="it-IT" sz="1800"/>
              <a:t>Nel caso di Progetti di rete:</a:t>
            </a:r>
          </a:p>
          <a:p>
            <a:pPr marL="285750" indent="-285750">
              <a:buFont typeface="Wingdings" panose="05000000000000000000" pitchFamily="2" charset="2"/>
              <a:buChar char="Ø"/>
            </a:pPr>
            <a:r>
              <a:rPr lang="it-IT" sz="1800"/>
              <a:t>accordo sottoscritto dai legali rappresentanti dei soggetti aderenti</a:t>
            </a:r>
          </a:p>
          <a:p>
            <a:pPr marL="285750" indent="-285750">
              <a:buFont typeface="Wingdings" panose="05000000000000000000" pitchFamily="2" charset="2"/>
              <a:buChar char="Ø"/>
            </a:pPr>
            <a:r>
              <a:rPr lang="it-IT" sz="1800"/>
              <a:t>scrittura privata o atto costitutivo di/impegno a costituirsi in RTO</a:t>
            </a:r>
          </a:p>
        </p:txBody>
      </p:sp>
      <p:sp>
        <p:nvSpPr>
          <p:cNvPr id="14" name="Segnaposto testo 13">
            <a:extLst>
              <a:ext uri="{FF2B5EF4-FFF2-40B4-BE49-F238E27FC236}">
                <a16:creationId xmlns:a16="http://schemas.microsoft.com/office/drawing/2014/main" id="{DD194F05-C817-429F-421C-A6E09B2460FB}"/>
              </a:ext>
            </a:extLst>
          </p:cNvPr>
          <p:cNvSpPr>
            <a:spLocks noGrp="1"/>
          </p:cNvSpPr>
          <p:nvPr>
            <p:ph type="body" sz="half" idx="16"/>
          </p:nvPr>
        </p:nvSpPr>
        <p:spPr>
          <a:xfrm>
            <a:off x="3730167" y="1551911"/>
            <a:ext cx="2946794" cy="5126980"/>
          </a:xfrm>
        </p:spPr>
        <p:txBody>
          <a:bodyPr>
            <a:noAutofit/>
          </a:bodyPr>
          <a:lstStyle/>
          <a:p>
            <a:pPr marL="285750" indent="-285750">
              <a:buFont typeface="Wingdings" panose="05000000000000000000" pitchFamily="2" charset="2"/>
              <a:buChar char="Ø"/>
            </a:pPr>
            <a:r>
              <a:rPr lang="it-IT" sz="1800"/>
              <a:t>Inviate da Posta Elettronica Certificata ed in formato non modificabile a: </a:t>
            </a:r>
            <a:r>
              <a:rPr lang="it-IT" sz="1800">
                <a:hlinkClick r:id="rId2"/>
              </a:rPr>
              <a:t>servcult@postacert.regione.emilia-romagna.it</a:t>
            </a:r>
            <a:r>
              <a:rPr lang="it-IT" sz="1800"/>
              <a:t> </a:t>
            </a:r>
          </a:p>
          <a:p>
            <a:pPr marL="285750" indent="-285750">
              <a:buFont typeface="Wingdings" panose="05000000000000000000" pitchFamily="2" charset="2"/>
              <a:buChar char="Ø"/>
            </a:pPr>
            <a:r>
              <a:rPr lang="it-IT" sz="1800"/>
              <a:t>Sottoscritte dal legale rappresentante del soggetto proponente o dal capofila del progetto di rete o da altro soggetto cui è conferito dal rappresentante legale, con procura speciale, un apposito mandato</a:t>
            </a:r>
          </a:p>
        </p:txBody>
      </p:sp>
      <p:sp>
        <p:nvSpPr>
          <p:cNvPr id="15" name="Segnaposto testo 14">
            <a:extLst>
              <a:ext uri="{FF2B5EF4-FFF2-40B4-BE49-F238E27FC236}">
                <a16:creationId xmlns:a16="http://schemas.microsoft.com/office/drawing/2014/main" id="{D59FE400-0041-AA9B-C41F-3E8CD397D90E}"/>
              </a:ext>
            </a:extLst>
          </p:cNvPr>
          <p:cNvSpPr>
            <a:spLocks noGrp="1"/>
          </p:cNvSpPr>
          <p:nvPr>
            <p:ph type="body" sz="half" idx="17"/>
          </p:nvPr>
        </p:nvSpPr>
        <p:spPr>
          <a:xfrm>
            <a:off x="7124699" y="1655606"/>
            <a:ext cx="2932113" cy="4275138"/>
          </a:xfrm>
        </p:spPr>
        <p:txBody>
          <a:bodyPr>
            <a:normAutofit/>
          </a:bodyPr>
          <a:lstStyle/>
          <a:p>
            <a:r>
              <a:rPr lang="it-IT" sz="1800">
                <a:latin typeface="+mn-lt"/>
              </a:rPr>
              <a:t>Entro le </a:t>
            </a:r>
            <a:r>
              <a:rPr lang="it-IT" sz="1800" b="1">
                <a:latin typeface="+mn-lt"/>
              </a:rPr>
              <a:t>ore 14:00 del giorno 8 maggio 2024</a:t>
            </a:r>
          </a:p>
        </p:txBody>
      </p:sp>
    </p:spTree>
    <p:extLst>
      <p:ext uri="{BB962C8B-B14F-4D97-AF65-F5344CB8AC3E}">
        <p14:creationId xmlns:p14="http://schemas.microsoft.com/office/powerpoint/2010/main" val="2701703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68FC70-37E7-E3C6-003D-69F90C25992F}"/>
              </a:ext>
            </a:extLst>
          </p:cNvPr>
          <p:cNvSpPr>
            <a:spLocks noGrp="1"/>
          </p:cNvSpPr>
          <p:nvPr>
            <p:ph type="title"/>
          </p:nvPr>
        </p:nvSpPr>
        <p:spPr/>
        <p:txBody>
          <a:bodyPr/>
          <a:lstStyle/>
          <a:p>
            <a:r>
              <a:rPr lang="it-IT" sz="3600" b="1"/>
              <a:t>DOMANDA (inoltre…)</a:t>
            </a:r>
          </a:p>
        </p:txBody>
      </p:sp>
      <p:sp>
        <p:nvSpPr>
          <p:cNvPr id="3" name="Segnaposto contenuto 2">
            <a:extLst>
              <a:ext uri="{FF2B5EF4-FFF2-40B4-BE49-F238E27FC236}">
                <a16:creationId xmlns:a16="http://schemas.microsoft.com/office/drawing/2014/main" id="{C09CA8EC-7866-3A9C-F2A8-AE29FC6EF0DD}"/>
              </a:ext>
            </a:extLst>
          </p:cNvPr>
          <p:cNvSpPr>
            <a:spLocks noGrp="1"/>
          </p:cNvSpPr>
          <p:nvPr>
            <p:ph idx="1"/>
          </p:nvPr>
        </p:nvSpPr>
        <p:spPr>
          <a:xfrm>
            <a:off x="443060" y="1564850"/>
            <a:ext cx="9606793" cy="4683550"/>
          </a:xfrm>
        </p:spPr>
        <p:txBody>
          <a:bodyPr/>
          <a:lstStyle/>
          <a:p>
            <a:pPr marL="0" indent="0">
              <a:buNone/>
            </a:pPr>
            <a:r>
              <a:rPr lang="it-IT"/>
              <a:t>La documentazione essenziale deve essere redatta sulla base della modulistica scaricabile dal sito </a:t>
            </a:r>
            <a:r>
              <a:rPr lang="it-IT">
                <a:hlinkClick r:id="rId2"/>
              </a:rPr>
              <a:t>https://regioneer.it/Invito-art-8</a:t>
            </a:r>
            <a:r>
              <a:rPr lang="it-IT"/>
              <a:t> </a:t>
            </a:r>
          </a:p>
          <a:p>
            <a:pPr marL="0" indent="0">
              <a:buNone/>
            </a:pPr>
            <a:r>
              <a:rPr lang="it-IT"/>
              <a:t>Dovranno inoltre essere allegati:</a:t>
            </a:r>
          </a:p>
          <a:p>
            <a:pPr>
              <a:buFont typeface="Wingdings" panose="05000000000000000000" pitchFamily="2" charset="2"/>
              <a:buChar char="Ø"/>
            </a:pPr>
            <a:r>
              <a:rPr lang="it-IT"/>
              <a:t>Statuto aggiornato del soggetto proponente o dei componenti il Progetto di rete; </a:t>
            </a:r>
          </a:p>
          <a:p>
            <a:pPr>
              <a:buFont typeface="Wingdings" panose="05000000000000000000" pitchFamily="2" charset="2"/>
              <a:buChar char="Ø"/>
            </a:pPr>
            <a:r>
              <a:rPr lang="it-IT"/>
              <a:t>Relazione sintetica delle attività svolte dal soggetto a partire da gennaio 2021 (qualora non già destinatario di contributo regionale ai sensi dell’articolo 8 della </a:t>
            </a:r>
            <a:r>
              <a:rPr lang="it-IT" err="1"/>
              <a:t>l.r</a:t>
            </a:r>
            <a:r>
              <a:rPr lang="it-IT"/>
              <a:t>. 2/2018 nel triennio 2021-2023). </a:t>
            </a:r>
          </a:p>
          <a:p>
            <a:pPr>
              <a:buFont typeface="Wingdings" panose="05000000000000000000" pitchFamily="2" charset="2"/>
              <a:buChar char="Ø"/>
            </a:pPr>
            <a:endParaRPr lang="it-IT"/>
          </a:p>
          <a:p>
            <a:pPr marL="0" indent="0">
              <a:buNone/>
            </a:pPr>
            <a:r>
              <a:rPr lang="it-IT"/>
              <a:t>L’utilizzo della modulistica non conforme a quella predisposta dalla Regione comporta l’inammissibilità della domanda stessa. </a:t>
            </a:r>
          </a:p>
        </p:txBody>
      </p:sp>
    </p:spTree>
    <p:extLst>
      <p:ext uri="{BB962C8B-B14F-4D97-AF65-F5344CB8AC3E}">
        <p14:creationId xmlns:p14="http://schemas.microsoft.com/office/powerpoint/2010/main" val="415540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684842F-F368-E524-EA1D-E6D83CB4ACF4}"/>
              </a:ext>
            </a:extLst>
          </p:cNvPr>
          <p:cNvSpPr>
            <a:spLocks noGrp="1"/>
          </p:cNvSpPr>
          <p:nvPr>
            <p:ph type="title"/>
          </p:nvPr>
        </p:nvSpPr>
        <p:spPr>
          <a:xfrm>
            <a:off x="273378" y="98982"/>
            <a:ext cx="10204141" cy="1220771"/>
          </a:xfrm>
        </p:spPr>
        <p:txBody>
          <a:bodyPr/>
          <a:lstStyle/>
          <a:p>
            <a:r>
              <a:rPr lang="it-IT" sz="3600" b="1"/>
              <a:t>ISTRUTTORIA DI AMMISSIBILITÀ E VALUTAZIONE DI MERITO</a:t>
            </a:r>
          </a:p>
        </p:txBody>
      </p:sp>
      <p:sp>
        <p:nvSpPr>
          <p:cNvPr id="5" name="Segnaposto contenuto 4">
            <a:extLst>
              <a:ext uri="{FF2B5EF4-FFF2-40B4-BE49-F238E27FC236}">
                <a16:creationId xmlns:a16="http://schemas.microsoft.com/office/drawing/2014/main" id="{FFB9B2AA-6162-E752-5864-77569DC508CB}"/>
              </a:ext>
            </a:extLst>
          </p:cNvPr>
          <p:cNvSpPr>
            <a:spLocks noGrp="1"/>
          </p:cNvSpPr>
          <p:nvPr>
            <p:ph sz="half" idx="1"/>
          </p:nvPr>
        </p:nvSpPr>
        <p:spPr>
          <a:xfrm>
            <a:off x="273378" y="1451727"/>
            <a:ext cx="5231876" cy="5213024"/>
          </a:xfrm>
        </p:spPr>
        <p:txBody>
          <a:bodyPr>
            <a:noAutofit/>
          </a:bodyPr>
          <a:lstStyle/>
          <a:p>
            <a:pPr marL="0" indent="0">
              <a:buNone/>
            </a:pPr>
            <a:r>
              <a:rPr lang="it-IT" b="1">
                <a:solidFill>
                  <a:schemeClr val="accent1"/>
                </a:solidFill>
              </a:rPr>
              <a:t>ISTUTTORIA DI AMMISSIBILITÀ</a:t>
            </a:r>
            <a:br>
              <a:rPr lang="it-IT"/>
            </a:br>
            <a:r>
              <a:rPr lang="it-IT"/>
              <a:t>Istruttoria formale per verificare la sussistenza dei requisiti di ammissibilità.</a:t>
            </a:r>
          </a:p>
          <a:p>
            <a:pPr marL="0" indent="0">
              <a:buNone/>
            </a:pPr>
            <a:r>
              <a:rPr lang="it-IT"/>
              <a:t>È effettuata da gruppo di lavoro composto da collaboratrici del Settore Attività culturali.</a:t>
            </a:r>
          </a:p>
          <a:p>
            <a:pPr marL="0" indent="0">
              <a:buNone/>
            </a:pPr>
            <a:r>
              <a:rPr lang="it-IT"/>
              <a:t>Nel caso in cui la domanda risulti inammissibile, sarà inviata una comunicazione di esclusione motivata.</a:t>
            </a:r>
            <a:br>
              <a:rPr lang="it-IT"/>
            </a:br>
            <a:endParaRPr lang="it-IT"/>
          </a:p>
          <a:p>
            <a:pPr marL="0" indent="0">
              <a:buNone/>
            </a:pPr>
            <a:r>
              <a:rPr lang="it-IT"/>
              <a:t>Il soggetto potrà far pervenire eventuali osservazioni entro il termine di 10 giorni di tempo dalla ricezione della comunicazione.</a:t>
            </a:r>
          </a:p>
        </p:txBody>
      </p:sp>
      <p:sp>
        <p:nvSpPr>
          <p:cNvPr id="6" name="Segnaposto contenuto 5">
            <a:extLst>
              <a:ext uri="{FF2B5EF4-FFF2-40B4-BE49-F238E27FC236}">
                <a16:creationId xmlns:a16="http://schemas.microsoft.com/office/drawing/2014/main" id="{864315EF-59E6-C4A2-B4A8-995EBB09052E}"/>
              </a:ext>
            </a:extLst>
          </p:cNvPr>
          <p:cNvSpPr>
            <a:spLocks noGrp="1"/>
          </p:cNvSpPr>
          <p:nvPr>
            <p:ph sz="half" idx="2"/>
          </p:nvPr>
        </p:nvSpPr>
        <p:spPr>
          <a:xfrm>
            <a:off x="6193410" y="1451727"/>
            <a:ext cx="5590095" cy="5213023"/>
          </a:xfrm>
        </p:spPr>
        <p:txBody>
          <a:bodyPr>
            <a:normAutofit fontScale="92500"/>
          </a:bodyPr>
          <a:lstStyle/>
          <a:p>
            <a:pPr marL="0" indent="0">
              <a:buNone/>
            </a:pPr>
            <a:r>
              <a:rPr lang="it-IT" sz="1900" b="1">
                <a:solidFill>
                  <a:schemeClr val="accent1"/>
                </a:solidFill>
              </a:rPr>
              <a:t>VALUTAZIONE DI MERITO</a:t>
            </a:r>
          </a:p>
          <a:p>
            <a:pPr marL="0" indent="0">
              <a:buNone/>
            </a:pPr>
            <a:r>
              <a:rPr lang="it-IT" sz="1900"/>
              <a:t>Sarà svolta da un nucleo di valutazione nominato dalla DG Conoscenza, Ricerca, Lavoro, Imprese che:</a:t>
            </a:r>
          </a:p>
          <a:p>
            <a:pPr>
              <a:buFont typeface="Wingdings" panose="05000000000000000000" pitchFamily="2" charset="2"/>
              <a:buChar char="Ø"/>
            </a:pPr>
            <a:r>
              <a:rPr lang="it-IT" sz="1900"/>
              <a:t>assegnerà il punteggio valido ai fini della graduatoria dei progetti ammissibili al contributo sulla base dei criteri di valutazione;</a:t>
            </a:r>
          </a:p>
          <a:p>
            <a:pPr>
              <a:buFont typeface="Wingdings" panose="05000000000000000000" pitchFamily="2" charset="2"/>
              <a:buChar char="Ø"/>
            </a:pPr>
            <a:r>
              <a:rPr lang="it-IT" sz="1900"/>
              <a:t>stabilirà l’entità della spesa ammissibile al contributo regionale;</a:t>
            </a:r>
          </a:p>
          <a:p>
            <a:pPr>
              <a:buFont typeface="Wingdings" panose="05000000000000000000" pitchFamily="2" charset="2"/>
              <a:buChar char="Ø"/>
            </a:pPr>
            <a:r>
              <a:rPr lang="it-IT" sz="1900"/>
              <a:t>effettuerò una proposta di determinazione della percentuale di contributo in relazione al punteggio ed entro i limiti dei massimali;</a:t>
            </a:r>
          </a:p>
          <a:p>
            <a:pPr>
              <a:buFont typeface="Wingdings" panose="05000000000000000000" pitchFamily="2" charset="2"/>
              <a:buChar char="Ø"/>
            </a:pPr>
            <a:r>
              <a:rPr lang="it-IT" sz="1900"/>
              <a:t>proseguirà la propria attività anche dopo l’approvazione della graduatoria per la valutazione di eventuali variazioni sostanziali dei progetti e dei soggetti finanziati.</a:t>
            </a:r>
          </a:p>
          <a:p>
            <a:pPr marL="0" indent="0">
              <a:buNone/>
            </a:pPr>
            <a:endParaRPr lang="it-IT"/>
          </a:p>
        </p:txBody>
      </p:sp>
    </p:spTree>
    <p:extLst>
      <p:ext uri="{BB962C8B-B14F-4D97-AF65-F5344CB8AC3E}">
        <p14:creationId xmlns:p14="http://schemas.microsoft.com/office/powerpoint/2010/main" val="3833498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CC75041A-F7A9-2122-6CDB-0FE58D29DBE0}"/>
              </a:ext>
            </a:extLst>
          </p:cNvPr>
          <p:cNvSpPr>
            <a:spLocks noGrp="1"/>
          </p:cNvSpPr>
          <p:nvPr>
            <p:ph type="title"/>
          </p:nvPr>
        </p:nvSpPr>
        <p:spPr>
          <a:xfrm>
            <a:off x="209550" y="200026"/>
            <a:ext cx="6627570" cy="1314449"/>
          </a:xfrm>
        </p:spPr>
        <p:txBody>
          <a:bodyPr>
            <a:normAutofit fontScale="90000"/>
          </a:bodyPr>
          <a:lstStyle/>
          <a:p>
            <a:r>
              <a:rPr lang="it-IT" b="1"/>
              <a:t>ASSEGNAZIONE E CONCESSIONE CONTRIBUTI</a:t>
            </a:r>
          </a:p>
        </p:txBody>
      </p:sp>
      <p:sp>
        <p:nvSpPr>
          <p:cNvPr id="2054" name="Content Placeholder 2053">
            <a:extLst>
              <a:ext uri="{FF2B5EF4-FFF2-40B4-BE49-F238E27FC236}">
                <a16:creationId xmlns:a16="http://schemas.microsoft.com/office/drawing/2014/main" id="{D4C027BE-BFD3-553E-9334-4F9536209D86}"/>
              </a:ext>
            </a:extLst>
          </p:cNvPr>
          <p:cNvSpPr>
            <a:spLocks noGrp="1"/>
          </p:cNvSpPr>
          <p:nvPr>
            <p:ph idx="1"/>
          </p:nvPr>
        </p:nvSpPr>
        <p:spPr>
          <a:xfrm>
            <a:off x="209550" y="1769000"/>
            <a:ext cx="6627569" cy="4709344"/>
          </a:xfrm>
        </p:spPr>
        <p:txBody>
          <a:bodyPr>
            <a:normAutofit/>
          </a:bodyPr>
          <a:lstStyle/>
          <a:p>
            <a:pPr marL="0" indent="0">
              <a:buNone/>
            </a:pPr>
            <a:r>
              <a:rPr lang="en-US"/>
              <a:t>E</a:t>
            </a:r>
            <a:r>
              <a:rPr lang="it-IT" err="1"/>
              <a:t>ntro</a:t>
            </a:r>
            <a:r>
              <a:rPr lang="it-IT"/>
              <a:t> 90 giorni dal termine di presentazione delle domande, la Giunta con proprio atto provvede:</a:t>
            </a:r>
          </a:p>
          <a:p>
            <a:pPr>
              <a:buFont typeface="Wingdings" panose="05000000000000000000" pitchFamily="2" charset="2"/>
              <a:buChar char="Ø"/>
            </a:pPr>
            <a:r>
              <a:rPr lang="it-IT"/>
              <a:t>all’approvazione della graduatoria dei progetti ammissibili al contributo </a:t>
            </a:r>
            <a:r>
              <a:rPr lang="it-IT" b="1"/>
              <a:t>nei limiti delle risorse finanziarie disponibili sul bilancio regionale</a:t>
            </a:r>
            <a:r>
              <a:rPr lang="it-IT"/>
              <a:t>; </a:t>
            </a:r>
          </a:p>
          <a:p>
            <a:pPr>
              <a:buFont typeface="Wingdings" panose="05000000000000000000" pitchFamily="2" charset="2"/>
              <a:buChar char="Ø"/>
            </a:pPr>
            <a:r>
              <a:rPr lang="it-IT"/>
              <a:t>alla </a:t>
            </a:r>
            <a:r>
              <a:rPr lang="it-IT" b="1"/>
              <a:t>determinazione della percentuale di contributo regionale</a:t>
            </a:r>
            <a:r>
              <a:rPr lang="it-IT"/>
              <a:t>, nonché alla quantificazione del contributo riconosciuto a ciascun soggetto attuatore dei progetti ammessi al finanziamento;</a:t>
            </a:r>
          </a:p>
          <a:p>
            <a:pPr>
              <a:buFont typeface="Wingdings" panose="05000000000000000000" pitchFamily="2" charset="2"/>
              <a:buChar char="Ø"/>
            </a:pPr>
            <a:r>
              <a:rPr lang="it-IT"/>
              <a:t>all’approvazione dell’eventuale elenco dei progetti non ammessi al contributo, comprensivo delle motivazioni di esclusione. </a:t>
            </a:r>
            <a:endParaRPr lang="en-US"/>
          </a:p>
        </p:txBody>
      </p:sp>
      <p:sp>
        <p:nvSpPr>
          <p:cNvPr id="2057"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059" name="Rectangle 2058">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2050" name="Picture 2" descr="AVVISO PER L'EROGAZIONE DEI CONTRIBUTI PER COMPENSARE L'AUMENTO DEI COSTI  ENERGETICI AGLI ENTI DEL TERZO SETTORE">
            <a:extLst>
              <a:ext uri="{FF2B5EF4-FFF2-40B4-BE49-F238E27FC236}">
                <a16:creationId xmlns:a16="http://schemas.microsoft.com/office/drawing/2014/main" id="{BF263810-624D-CA57-FA8B-5990B8B625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29871" y="2468808"/>
            <a:ext cx="3414010" cy="19203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66" name="Rectangle 2062">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181095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3132AF-DD97-F993-2CD1-23C7D18AB568}"/>
              </a:ext>
            </a:extLst>
          </p:cNvPr>
          <p:cNvSpPr>
            <a:spLocks noGrp="1"/>
          </p:cNvSpPr>
          <p:nvPr>
            <p:ph type="ctrTitle"/>
          </p:nvPr>
        </p:nvSpPr>
        <p:spPr>
          <a:xfrm>
            <a:off x="716436" y="565608"/>
            <a:ext cx="9473938" cy="667294"/>
          </a:xfrm>
        </p:spPr>
        <p:txBody>
          <a:bodyPr/>
          <a:lstStyle/>
          <a:p>
            <a:r>
              <a:rPr lang="it-IT" sz="3600" b="1"/>
              <a:t>REVOCA E RESTITUZIONE DEL CONTRIBUTO</a:t>
            </a:r>
          </a:p>
        </p:txBody>
      </p:sp>
      <p:sp>
        <p:nvSpPr>
          <p:cNvPr id="4" name="CasellaDiTesto 3">
            <a:extLst>
              <a:ext uri="{FF2B5EF4-FFF2-40B4-BE49-F238E27FC236}">
                <a16:creationId xmlns:a16="http://schemas.microsoft.com/office/drawing/2014/main" id="{CEE94153-B526-7ADC-E611-0F64FA5BE829}"/>
              </a:ext>
            </a:extLst>
          </p:cNvPr>
          <p:cNvSpPr txBox="1"/>
          <p:nvPr/>
        </p:nvSpPr>
        <p:spPr>
          <a:xfrm>
            <a:off x="612741" y="1857081"/>
            <a:ext cx="9577633" cy="3693319"/>
          </a:xfrm>
          <a:prstGeom prst="rect">
            <a:avLst/>
          </a:prstGeom>
          <a:noFill/>
        </p:spPr>
        <p:txBody>
          <a:bodyPr wrap="square" rtlCol="0">
            <a:spAutoFit/>
          </a:bodyPr>
          <a:lstStyle/>
          <a:p>
            <a:r>
              <a:rPr lang="it-IT" sz="1800">
                <a:solidFill>
                  <a:schemeClr val="tx1"/>
                </a:solidFill>
                <a:latin typeface="+mn-lt"/>
              </a:rPr>
              <a:t>Si procederà alla revoca dei contributi e al recupero delle somme già erogate se: </a:t>
            </a:r>
          </a:p>
          <a:p>
            <a:pPr marL="285750" indent="-285750">
              <a:buClr>
                <a:schemeClr val="accent1"/>
              </a:buClr>
              <a:buFont typeface="Wingdings" panose="05000000000000000000" pitchFamily="2" charset="2"/>
              <a:buChar char="Ø"/>
            </a:pPr>
            <a:r>
              <a:rPr lang="it-IT" sz="1800">
                <a:solidFill>
                  <a:schemeClr val="tx1"/>
                </a:solidFill>
                <a:latin typeface="+mn-lt"/>
              </a:rPr>
              <a:t>l’esito dei controlli di legge sulle dichiarazioni sostitutive di atti di notorietà lo rendessero necessario; </a:t>
            </a:r>
          </a:p>
          <a:p>
            <a:pPr marL="285750" indent="-285750">
              <a:buClr>
                <a:schemeClr val="accent1"/>
              </a:buClr>
              <a:buFont typeface="Wingdings" panose="05000000000000000000" pitchFamily="2" charset="2"/>
              <a:buChar char="Ø"/>
            </a:pPr>
            <a:r>
              <a:rPr lang="it-IT" sz="1800">
                <a:solidFill>
                  <a:schemeClr val="tx1"/>
                </a:solidFill>
                <a:latin typeface="+mn-lt"/>
              </a:rPr>
              <a:t>la realizzazione del progetto non risulti conforme al progetto/programma per il quale era stata presentata domanda di contributo, se questo è dovuto a variazioni in corso d’opera non comunicate alla Regione e da quest’ultima non approvate; </a:t>
            </a:r>
          </a:p>
          <a:p>
            <a:pPr marL="285750" indent="-285750">
              <a:buClr>
                <a:schemeClr val="accent1"/>
              </a:buClr>
              <a:buFont typeface="Wingdings" panose="05000000000000000000" pitchFamily="2" charset="2"/>
              <a:buChar char="Ø"/>
            </a:pPr>
            <a:r>
              <a:rPr lang="it-IT" sz="1800">
                <a:solidFill>
                  <a:schemeClr val="tx1"/>
                </a:solidFill>
                <a:latin typeface="+mn-lt"/>
              </a:rPr>
              <a:t>il beneficiario non rispetti i termini per la presentazione dei programmi annuali e della rendicontazione finale;</a:t>
            </a:r>
          </a:p>
          <a:p>
            <a:pPr marL="285750" indent="-285750">
              <a:buClr>
                <a:schemeClr val="accent1"/>
              </a:buClr>
              <a:buFont typeface="Wingdings" panose="05000000000000000000" pitchFamily="2" charset="2"/>
              <a:buChar char="Ø"/>
            </a:pPr>
            <a:r>
              <a:rPr lang="it-IT" sz="1800">
                <a:solidFill>
                  <a:schemeClr val="tx1"/>
                </a:solidFill>
                <a:latin typeface="+mn-lt"/>
              </a:rPr>
              <a:t>durante l’esecuzione del progetto ed entro la data del pagamento del saldo del contributo, il beneficiario o il progetto perda i requisiti per l’ammissibilità al contributo;</a:t>
            </a:r>
          </a:p>
          <a:p>
            <a:pPr marL="285750" indent="-285750">
              <a:buClr>
                <a:schemeClr val="accent1"/>
              </a:buClr>
              <a:buFont typeface="Wingdings" panose="05000000000000000000" pitchFamily="2" charset="2"/>
              <a:buChar char="Ø"/>
            </a:pPr>
            <a:r>
              <a:rPr lang="it-IT" sz="1800">
                <a:solidFill>
                  <a:schemeClr val="tx1"/>
                </a:solidFill>
                <a:latin typeface="+mn-lt"/>
              </a:rPr>
              <a:t>il beneficiario comunichi la rinuncia al contributo. </a:t>
            </a:r>
          </a:p>
        </p:txBody>
      </p:sp>
    </p:spTree>
    <p:extLst>
      <p:ext uri="{BB962C8B-B14F-4D97-AF65-F5344CB8AC3E}">
        <p14:creationId xmlns:p14="http://schemas.microsoft.com/office/powerpoint/2010/main" val="2228392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80734E4-02D4-72BF-D4D2-254B81A352A9}"/>
              </a:ext>
            </a:extLst>
          </p:cNvPr>
          <p:cNvSpPr txBox="1"/>
          <p:nvPr/>
        </p:nvSpPr>
        <p:spPr>
          <a:xfrm>
            <a:off x="405353" y="754144"/>
            <a:ext cx="6385081" cy="646331"/>
          </a:xfrm>
          <a:prstGeom prst="rect">
            <a:avLst/>
          </a:prstGeom>
          <a:noFill/>
        </p:spPr>
        <p:txBody>
          <a:bodyPr wrap="none" rtlCol="0">
            <a:spAutoFit/>
          </a:bodyPr>
          <a:lstStyle/>
          <a:p>
            <a:r>
              <a:rPr lang="it-IT" sz="3600" b="1"/>
              <a:t>RIDUZIONE DEL CONTRIBUTO</a:t>
            </a:r>
          </a:p>
        </p:txBody>
      </p:sp>
      <p:sp>
        <p:nvSpPr>
          <p:cNvPr id="8" name="CasellaDiTesto 7">
            <a:extLst>
              <a:ext uri="{FF2B5EF4-FFF2-40B4-BE49-F238E27FC236}">
                <a16:creationId xmlns:a16="http://schemas.microsoft.com/office/drawing/2014/main" id="{3422FA86-9323-DADE-4F69-05AEB62A566E}"/>
              </a:ext>
            </a:extLst>
          </p:cNvPr>
          <p:cNvSpPr txBox="1"/>
          <p:nvPr/>
        </p:nvSpPr>
        <p:spPr>
          <a:xfrm>
            <a:off x="405353" y="2168166"/>
            <a:ext cx="9624766" cy="3416320"/>
          </a:xfrm>
          <a:prstGeom prst="rect">
            <a:avLst/>
          </a:prstGeom>
          <a:noFill/>
        </p:spPr>
        <p:txBody>
          <a:bodyPr wrap="square" rtlCol="0">
            <a:spAutoFit/>
          </a:bodyPr>
          <a:lstStyle/>
          <a:p>
            <a:r>
              <a:rPr lang="it-IT"/>
              <a:t>In sede di rendicontazione il contributo sarà rivalutato nel caso in cui risulti: </a:t>
            </a:r>
          </a:p>
          <a:p>
            <a:pPr marL="285750" indent="-285750">
              <a:buClr>
                <a:schemeClr val="accent1"/>
              </a:buClr>
              <a:buFont typeface="Wingdings" panose="05000000000000000000" pitchFamily="2" charset="2"/>
              <a:buChar char="Ø"/>
            </a:pPr>
            <a:r>
              <a:rPr lang="it-IT"/>
              <a:t> superiore alla percentuale o all’intensità massima stabilita per ciascuna azione e, pertanto, il suo ammontare verrà ridotto al valore della percentuale o dell’intensità massima; </a:t>
            </a:r>
          </a:p>
          <a:p>
            <a:pPr marL="285750" indent="-285750">
              <a:buClr>
                <a:schemeClr val="accent1"/>
              </a:buClr>
              <a:buFont typeface="Wingdings" panose="05000000000000000000" pitchFamily="2" charset="2"/>
              <a:buChar char="Ø"/>
            </a:pPr>
            <a:r>
              <a:rPr lang="it-IT"/>
              <a:t>superiore al deficit originato dalla differenza tra costi e ricavi, pertanto, il suo valore sarà ridotto al valore del deficit. </a:t>
            </a:r>
          </a:p>
          <a:p>
            <a:pPr>
              <a:buClr>
                <a:schemeClr val="accent1"/>
              </a:buClr>
            </a:pPr>
            <a:endParaRPr lang="it-IT"/>
          </a:p>
          <a:p>
            <a:pPr>
              <a:buClr>
                <a:schemeClr val="accent1"/>
              </a:buClr>
            </a:pPr>
            <a:r>
              <a:rPr lang="it-IT"/>
              <a:t>Inoltre, in fase di liquidazione del saldo, quando il costo consuntivato dell'attività svolta riveli una </a:t>
            </a:r>
            <a:r>
              <a:rPr lang="it-IT" b="1"/>
              <a:t>diminuzione superiore al 10% </a:t>
            </a:r>
            <a:r>
              <a:rPr lang="it-IT"/>
              <a:t>rispetto al costo preventivato, purché non siano intervenute variazioni sostanziali al programma di attività, il contributo verrà ridotto di un valore pari alla differenza in termini percentuali tra il costo consuntivato e il costo preventivato, per la sola parte che eccede la soglia del 10%.</a:t>
            </a:r>
          </a:p>
        </p:txBody>
      </p:sp>
    </p:spTree>
    <p:extLst>
      <p:ext uri="{BB962C8B-B14F-4D97-AF65-F5344CB8AC3E}">
        <p14:creationId xmlns:p14="http://schemas.microsoft.com/office/powerpoint/2010/main" val="202516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B4D11BC-42D7-8EFE-0C01-007ECEAEC243}"/>
              </a:ext>
            </a:extLst>
          </p:cNvPr>
          <p:cNvSpPr txBox="1"/>
          <p:nvPr/>
        </p:nvSpPr>
        <p:spPr>
          <a:xfrm>
            <a:off x="414777" y="322473"/>
            <a:ext cx="9964133" cy="5878532"/>
          </a:xfrm>
          <a:prstGeom prst="rect">
            <a:avLst/>
          </a:prstGeom>
          <a:noFill/>
        </p:spPr>
        <p:txBody>
          <a:bodyPr wrap="square">
            <a:spAutoFit/>
          </a:bodyPr>
          <a:lstStyle/>
          <a:p>
            <a:r>
              <a:rPr lang="it-IT" sz="3600" b="1"/>
              <a:t>DALLA LEGGE ALL’INVITO, PASSANDO DAL PROGRAMMA</a:t>
            </a:r>
            <a:br>
              <a:rPr lang="it-IT" sz="2800" b="1"/>
            </a:br>
            <a:br>
              <a:rPr lang="it-IT" sz="2800" b="1"/>
            </a:br>
            <a:r>
              <a:rPr lang="it-IT" sz="2800" b="1"/>
              <a:t>L’ITER:</a:t>
            </a:r>
          </a:p>
          <a:p>
            <a:pPr>
              <a:buClr>
                <a:schemeClr val="accent1"/>
              </a:buClr>
            </a:pPr>
            <a:endParaRPr lang="it-IT" sz="2800" b="1"/>
          </a:p>
          <a:p>
            <a:pPr marL="457200" indent="-457200">
              <a:buClr>
                <a:schemeClr val="accent1"/>
              </a:buClr>
              <a:buFont typeface="Wingdings" panose="05000000000000000000" pitchFamily="2" charset="2"/>
              <a:buChar char="Ø"/>
            </a:pPr>
            <a:r>
              <a:rPr lang="it-IT" sz="2000" b="1"/>
              <a:t>Art. 10 della L.R. 2/2018 </a:t>
            </a:r>
            <a:r>
              <a:rPr lang="it-IT" sz="2000"/>
              <a:t>prevede che l’Assemblea Legislativa, su proposta della Giunta, approva il</a:t>
            </a:r>
            <a:r>
              <a:rPr lang="it-IT" sz="2000" b="1">
                <a:sym typeface="Wingdings" panose="05000000000000000000" pitchFamily="2" charset="2"/>
              </a:rPr>
              <a:t> Programma triennale </a:t>
            </a:r>
            <a:r>
              <a:rPr lang="it-IT" sz="2000">
                <a:sym typeface="Wingdings" panose="05000000000000000000" pitchFamily="2" charset="2"/>
              </a:rPr>
              <a:t>che</a:t>
            </a:r>
            <a:r>
              <a:rPr lang="it-IT" sz="2000" b="1">
                <a:sym typeface="Wingdings" panose="05000000000000000000" pitchFamily="2" charset="2"/>
              </a:rPr>
              <a:t> </a:t>
            </a:r>
            <a:r>
              <a:rPr lang="it-IT" sz="2000"/>
              <a:t>individua le priorità e le strategie dell'intervento regionale nel settore</a:t>
            </a:r>
            <a:br>
              <a:rPr lang="it-IT" sz="2000"/>
            </a:br>
            <a:endParaRPr lang="it-IT" sz="2000"/>
          </a:p>
          <a:p>
            <a:pPr marL="457200" indent="-457200">
              <a:buClr>
                <a:schemeClr val="accent1"/>
              </a:buClr>
              <a:buFont typeface="Wingdings" panose="05000000000000000000" pitchFamily="2" charset="2"/>
              <a:buChar char="Ø"/>
            </a:pPr>
            <a:r>
              <a:rPr lang="it-IT" sz="2000"/>
              <a:t>Con </a:t>
            </a:r>
            <a:r>
              <a:rPr lang="it-IT" sz="2000" b="1"/>
              <a:t>DAL 154/2024 </a:t>
            </a:r>
            <a:r>
              <a:rPr lang="it-IT" sz="2000"/>
              <a:t>è stato approvato il Programma regionale per lo sviluppo del settore musicale per il triennio 2024-2026</a:t>
            </a:r>
            <a:br>
              <a:rPr lang="it-IT" sz="2000"/>
            </a:br>
            <a:endParaRPr lang="it-IT" sz="2000"/>
          </a:p>
          <a:p>
            <a:pPr marL="457200" indent="-457200">
              <a:buClr>
                <a:schemeClr val="accent1"/>
              </a:buClr>
              <a:buFont typeface="Wingdings" panose="05000000000000000000" pitchFamily="2" charset="2"/>
              <a:buChar char="Ø"/>
            </a:pPr>
            <a:r>
              <a:rPr lang="it-IT" sz="2000"/>
              <a:t>In attuazione del paragrafo D 2.3 del Programma, </a:t>
            </a:r>
            <a:r>
              <a:rPr lang="it-IT" sz="2000" b="1"/>
              <a:t>con DGR 567/2024</a:t>
            </a:r>
            <a:r>
              <a:rPr lang="it-IT" sz="2000"/>
              <a:t> è stato approvato l’Invito alla presentazione di progetti a valenza regionale di produzione e fruizione della musica contemporanea originale dal vivo (L.R. 2/2018, ART. 8) per il triennio 2024-2026</a:t>
            </a:r>
          </a:p>
        </p:txBody>
      </p:sp>
      <p:pic>
        <p:nvPicPr>
          <p:cNvPr id="6" name="Immagine 5" descr="Immagine che contiene cerchio, Elementi grafici, Carattere, simbolo&#10;&#10;Descrizione generata automaticamente">
            <a:extLst>
              <a:ext uri="{FF2B5EF4-FFF2-40B4-BE49-F238E27FC236}">
                <a16:creationId xmlns:a16="http://schemas.microsoft.com/office/drawing/2014/main" id="{AAF4BCCB-45C6-2760-F586-12C4178EF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578" y="3261739"/>
            <a:ext cx="1885950" cy="1885950"/>
          </a:xfrm>
          <a:prstGeom prst="rect">
            <a:avLst/>
          </a:prstGeom>
        </p:spPr>
      </p:pic>
    </p:spTree>
    <p:extLst>
      <p:ext uri="{BB962C8B-B14F-4D97-AF65-F5344CB8AC3E}">
        <p14:creationId xmlns:p14="http://schemas.microsoft.com/office/powerpoint/2010/main" val="77490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3079" name="Picture 307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81" name="Picture 308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083" name="Oval 308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3085" name="Picture 308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087" name="Picture 308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089" name="Rectangle 308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17FD7877-13BA-1A20-9BFF-4199AE1D53B7}"/>
              </a:ext>
            </a:extLst>
          </p:cNvPr>
          <p:cNvSpPr>
            <a:spLocks noGrp="1"/>
          </p:cNvSpPr>
          <p:nvPr>
            <p:ph type="title"/>
          </p:nvPr>
        </p:nvSpPr>
        <p:spPr>
          <a:xfrm>
            <a:off x="304563" y="600979"/>
            <a:ext cx="4600168" cy="1159496"/>
          </a:xfrm>
        </p:spPr>
        <p:txBody>
          <a:bodyPr vert="horz" lIns="91440" tIns="45720" rIns="91440" bIns="45720" rtlCol="0" anchor="t">
            <a:noAutofit/>
          </a:bodyPr>
          <a:lstStyle/>
          <a:p>
            <a:pPr>
              <a:lnSpc>
                <a:spcPct val="90000"/>
              </a:lnSpc>
            </a:pPr>
            <a:r>
              <a:rPr lang="en-US" sz="3600" b="1"/>
              <a:t>PROGRAMMA DI ATTIVITÀ </a:t>
            </a:r>
            <a:r>
              <a:rPr lang="en-US" sz="2000" b="1"/>
              <a:t>(2025-2026)</a:t>
            </a:r>
          </a:p>
        </p:txBody>
      </p:sp>
      <p:sp>
        <p:nvSpPr>
          <p:cNvPr id="3" name="Segnaposto contenuto 2">
            <a:extLst>
              <a:ext uri="{FF2B5EF4-FFF2-40B4-BE49-F238E27FC236}">
                <a16:creationId xmlns:a16="http://schemas.microsoft.com/office/drawing/2014/main" id="{188BC843-45F4-FA02-A7F6-28AE4942F6B5}"/>
              </a:ext>
            </a:extLst>
          </p:cNvPr>
          <p:cNvSpPr>
            <a:spLocks noGrp="1"/>
          </p:cNvSpPr>
          <p:nvPr>
            <p:ph sz="half" idx="1"/>
          </p:nvPr>
        </p:nvSpPr>
        <p:spPr>
          <a:xfrm>
            <a:off x="215273" y="2063545"/>
            <a:ext cx="4871781" cy="3292192"/>
          </a:xfrm>
        </p:spPr>
        <p:txBody>
          <a:bodyPr vert="horz" lIns="91440" tIns="45720" rIns="91440" bIns="45720" rtlCol="0">
            <a:noAutofit/>
          </a:bodyPr>
          <a:lstStyle/>
          <a:p>
            <a:pPr marL="0" indent="0">
              <a:buNone/>
            </a:pPr>
            <a:r>
              <a:rPr lang="it-IT"/>
              <a:t>Il programma di attività deve concludersi entro il 31 dicembre dell’anno di riferimento.</a:t>
            </a:r>
          </a:p>
          <a:p>
            <a:pPr marL="0" indent="0">
              <a:buNone/>
            </a:pPr>
            <a:r>
              <a:rPr lang="it-IT"/>
              <a:t>L’invio deve avvenire sulla base della modulistica resa disponibile dal Settore Attività culturali: </a:t>
            </a:r>
          </a:p>
          <a:p>
            <a:pPr>
              <a:buFont typeface="Wingdings" panose="05000000000000000000" pitchFamily="2" charset="2"/>
              <a:buChar char="Ø"/>
            </a:pPr>
            <a:r>
              <a:rPr lang="it-IT" b="1"/>
              <a:t>per il 2025 entro il 15 febbraio </a:t>
            </a:r>
            <a:r>
              <a:rPr lang="it-IT"/>
              <a:t>dello stesso anno; </a:t>
            </a:r>
          </a:p>
          <a:p>
            <a:pPr>
              <a:buFont typeface="Wingdings" panose="05000000000000000000" pitchFamily="2" charset="2"/>
              <a:buChar char="Ø"/>
            </a:pPr>
            <a:r>
              <a:rPr lang="it-IT" b="1"/>
              <a:t>per il 2026 entro il 15 febbraio </a:t>
            </a:r>
            <a:r>
              <a:rPr lang="it-IT"/>
              <a:t>dello stesso anno. </a:t>
            </a:r>
          </a:p>
        </p:txBody>
      </p:sp>
      <p:sp>
        <p:nvSpPr>
          <p:cNvPr id="3091"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093" name="Rectangle 3092">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3074" name="Picture 2" descr="Immagini Stock - Guida Alla Gestione Delle Attività Del Progetto Del  Calendario Del Programma Di Lavoro. Organizzare E Pianificare I Compiti Di  Efficienza Del Lavoro A Tempo. Image 180920964">
            <a:extLst>
              <a:ext uri="{FF2B5EF4-FFF2-40B4-BE49-F238E27FC236}">
                <a16:creationId xmlns:a16="http://schemas.microsoft.com/office/drawing/2014/main" id="{F05245D8-EB48-0128-F435-795E061BDA6F}"/>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6093992" y="1889405"/>
            <a:ext cx="5449889" cy="3079187"/>
          </a:xfrm>
          <a:prstGeom prst="rect">
            <a:avLst/>
          </a:prstGeom>
          <a:noFill/>
          <a:effectLst/>
          <a:extLst>
            <a:ext uri="{909E8E84-426E-40DD-AFC4-6F175D3DCCD1}">
              <a14:hiddenFill xmlns:a14="http://schemas.microsoft.com/office/drawing/2010/main">
                <a:solidFill>
                  <a:srgbClr val="FFFFFF"/>
                </a:solidFill>
              </a14:hiddenFill>
            </a:ext>
          </a:extLst>
        </p:spPr>
      </p:pic>
      <p:sp>
        <p:nvSpPr>
          <p:cNvPr id="3097" name="Rectangle 3096">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3493607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4126" name="Picture 4125">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128" name="Picture 4127">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130" name="Oval 4129">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4132" name="Picture 4131">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134" name="Picture 4133">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4136" name="Rectangle 4135">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88A07353-179A-5673-1141-2B29CE5BAC5E}"/>
              </a:ext>
            </a:extLst>
          </p:cNvPr>
          <p:cNvSpPr>
            <a:spLocks noGrp="1"/>
          </p:cNvSpPr>
          <p:nvPr>
            <p:ph type="title"/>
          </p:nvPr>
        </p:nvSpPr>
        <p:spPr>
          <a:xfrm>
            <a:off x="377435" y="432263"/>
            <a:ext cx="6188190" cy="637222"/>
          </a:xfrm>
        </p:spPr>
        <p:txBody>
          <a:bodyPr vert="horz" lIns="91440" tIns="45720" rIns="91440" bIns="45720" rtlCol="0" anchor="t">
            <a:normAutofit fontScale="90000"/>
          </a:bodyPr>
          <a:lstStyle/>
          <a:p>
            <a:r>
              <a:rPr lang="en-US" sz="3600" b="1"/>
              <a:t>RENDICONTAZIONE</a:t>
            </a:r>
          </a:p>
        </p:txBody>
      </p:sp>
      <p:sp>
        <p:nvSpPr>
          <p:cNvPr id="3" name="Segnaposto contenuto 2">
            <a:extLst>
              <a:ext uri="{FF2B5EF4-FFF2-40B4-BE49-F238E27FC236}">
                <a16:creationId xmlns:a16="http://schemas.microsoft.com/office/drawing/2014/main" id="{6FE129B2-E154-580A-49D8-BBFCC947BB35}"/>
              </a:ext>
            </a:extLst>
          </p:cNvPr>
          <p:cNvSpPr>
            <a:spLocks noGrp="1"/>
          </p:cNvSpPr>
          <p:nvPr>
            <p:ph sz="half" idx="1"/>
          </p:nvPr>
        </p:nvSpPr>
        <p:spPr>
          <a:xfrm>
            <a:off x="286352" y="1292120"/>
            <a:ext cx="6648584" cy="5232141"/>
          </a:xfrm>
        </p:spPr>
        <p:txBody>
          <a:bodyPr vert="horz" lIns="91440" tIns="45720" rIns="91440" bIns="45720" rtlCol="0">
            <a:normAutofit/>
          </a:bodyPr>
          <a:lstStyle/>
          <a:p>
            <a:pPr marL="0" indent="0">
              <a:buNone/>
            </a:pPr>
            <a:r>
              <a:rPr lang="it-IT"/>
              <a:t>L’invio deve avvenire sulla base della modulistica resa disponibile dal Settore Attività culturali: </a:t>
            </a:r>
          </a:p>
          <a:p>
            <a:pPr>
              <a:buFont typeface="Wingdings" panose="05000000000000000000" pitchFamily="2" charset="2"/>
              <a:buChar char="Ø"/>
            </a:pPr>
            <a:r>
              <a:rPr lang="it-IT" b="1"/>
              <a:t>per il 2024 entro il 15 marzo </a:t>
            </a:r>
            <a:r>
              <a:rPr lang="it-IT"/>
              <a:t>del 2025; </a:t>
            </a:r>
          </a:p>
          <a:p>
            <a:pPr>
              <a:buFont typeface="Wingdings" panose="05000000000000000000" pitchFamily="2" charset="2"/>
              <a:buChar char="Ø"/>
            </a:pPr>
            <a:r>
              <a:rPr lang="it-IT" b="1"/>
              <a:t>per il 2025 entro il 15 marzo </a:t>
            </a:r>
            <a:r>
              <a:rPr lang="it-IT"/>
              <a:t>del 2026;</a:t>
            </a:r>
          </a:p>
          <a:p>
            <a:pPr>
              <a:buFont typeface="Wingdings" panose="05000000000000000000" pitchFamily="2" charset="2"/>
              <a:buChar char="Ø"/>
            </a:pPr>
            <a:r>
              <a:rPr lang="it-IT" b="1"/>
              <a:t>per il 2026 entro il 15 marzo </a:t>
            </a:r>
            <a:r>
              <a:rPr lang="it-IT"/>
              <a:t>del 2027.</a:t>
            </a:r>
          </a:p>
          <a:p>
            <a:pPr marL="0" indent="0">
              <a:buNone/>
            </a:pPr>
            <a:endParaRPr lang="it-IT"/>
          </a:p>
          <a:p>
            <a:pPr marL="0" indent="0">
              <a:buNone/>
            </a:pPr>
            <a:r>
              <a:rPr lang="it-IT"/>
              <a:t>La modulistica è costituita da: </a:t>
            </a:r>
          </a:p>
          <a:p>
            <a:pPr>
              <a:buFont typeface="Wingdings" panose="05000000000000000000" pitchFamily="2" charset="2"/>
              <a:buChar char="Ø"/>
            </a:pPr>
            <a:r>
              <a:rPr lang="it-IT"/>
              <a:t>richiesta di erogazione del saldo del contributo;</a:t>
            </a:r>
          </a:p>
          <a:p>
            <a:pPr>
              <a:buFont typeface="Wingdings" panose="05000000000000000000" pitchFamily="2" charset="2"/>
              <a:buChar char="Ø"/>
            </a:pPr>
            <a:r>
              <a:rPr lang="it-IT"/>
              <a:t>relazione esplicativa delle attività svolte e la loro conformità a quelle indicate nel programma annuale;</a:t>
            </a:r>
          </a:p>
          <a:p>
            <a:pPr>
              <a:buFont typeface="Wingdings" panose="05000000000000000000" pitchFamily="2" charset="2"/>
              <a:buChar char="Ø"/>
            </a:pPr>
            <a:r>
              <a:rPr lang="it-IT"/>
              <a:t>bilancio a consuntivo (costi/ricavi) del programma realizzato;</a:t>
            </a:r>
          </a:p>
          <a:p>
            <a:pPr>
              <a:buFont typeface="Wingdings" panose="05000000000000000000" pitchFamily="2" charset="2"/>
              <a:buChar char="Ø"/>
            </a:pPr>
            <a:r>
              <a:rPr lang="it-IT"/>
              <a:t>dichiarazione di assoggettabilità alla ritenuta d’acconto.</a:t>
            </a:r>
            <a:endParaRPr lang="en-US"/>
          </a:p>
        </p:txBody>
      </p:sp>
      <p:sp>
        <p:nvSpPr>
          <p:cNvPr id="4138"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4140" name="Rectangle 4139">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2"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4098" name="Picture 2" descr="Corso sulla rendicontazione dei costi su Sistema Piemonte - Polo ICT">
            <a:extLst>
              <a:ext uri="{FF2B5EF4-FFF2-40B4-BE49-F238E27FC236}">
                <a16:creationId xmlns:a16="http://schemas.microsoft.com/office/drawing/2014/main" id="{7E904650-A917-925F-5601-50D8E919DE46}"/>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8129871" y="2609636"/>
            <a:ext cx="3414010" cy="16387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144" name="Rectangle 4143">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974216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FD877C-1451-7E7A-9567-501F12AE41C0}"/>
              </a:ext>
            </a:extLst>
          </p:cNvPr>
          <p:cNvSpPr>
            <a:spLocks noGrp="1"/>
          </p:cNvSpPr>
          <p:nvPr>
            <p:ph type="title"/>
          </p:nvPr>
        </p:nvSpPr>
        <p:spPr>
          <a:xfrm>
            <a:off x="452487" y="222313"/>
            <a:ext cx="4795482" cy="1143001"/>
          </a:xfrm>
        </p:spPr>
        <p:txBody>
          <a:bodyPr>
            <a:normAutofit fontScale="90000"/>
          </a:bodyPr>
          <a:lstStyle/>
          <a:p>
            <a:r>
              <a:rPr lang="it-IT" sz="3600" b="1"/>
              <a:t>RENDICONTAZIONE: </a:t>
            </a:r>
            <a:r>
              <a:rPr lang="it-IT" sz="3600" b="1">
                <a:solidFill>
                  <a:schemeClr val="accent1"/>
                </a:solidFill>
              </a:rPr>
              <a:t>NOVITÀ</a:t>
            </a:r>
          </a:p>
        </p:txBody>
      </p:sp>
      <p:pic>
        <p:nvPicPr>
          <p:cNvPr id="5124" name="Picture 4" descr="Potrebbe essere un'immagine raffigurante 5 persone e il seguente testo &quot;MHN Wednesday, 21.2.2024 22:10 šiška-Komuna @ Kino Šiška Komuna LEATHERETTE PLAY WITH US EMILIA ROMAGNA COMMISSION FONDAZIONE&quot;">
            <a:extLst>
              <a:ext uri="{FF2B5EF4-FFF2-40B4-BE49-F238E27FC236}">
                <a16:creationId xmlns:a16="http://schemas.microsoft.com/office/drawing/2014/main" id="{D6B08940-B38E-A0B5-B142-9F7006933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0"/>
          <a:stretch/>
        </p:blipFill>
        <p:spPr bwMode="auto">
          <a:xfrm>
            <a:off x="6094410" y="609601"/>
            <a:ext cx="5449889"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5131" name="Rectangle 5130">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5126" name="Content Placeholder 5125">
            <a:extLst>
              <a:ext uri="{FF2B5EF4-FFF2-40B4-BE49-F238E27FC236}">
                <a16:creationId xmlns:a16="http://schemas.microsoft.com/office/drawing/2014/main" id="{E480A91C-26C2-9B53-B0F2-A426C1E47F64}"/>
              </a:ext>
            </a:extLst>
          </p:cNvPr>
          <p:cNvSpPr>
            <a:spLocks noGrp="1"/>
          </p:cNvSpPr>
          <p:nvPr>
            <p:ph idx="1"/>
          </p:nvPr>
        </p:nvSpPr>
        <p:spPr>
          <a:xfrm>
            <a:off x="367645" y="1506716"/>
            <a:ext cx="5449889" cy="4741682"/>
          </a:xfrm>
        </p:spPr>
        <p:txBody>
          <a:bodyPr>
            <a:normAutofit/>
          </a:bodyPr>
          <a:lstStyle/>
          <a:p>
            <a:pPr marL="0" indent="0">
              <a:buNone/>
            </a:pPr>
            <a:r>
              <a:rPr lang="it-IT"/>
              <a:t>Nell’ambito delle attività di Music Commission, qualora la Regione prevedesse per uno o più artiste/i o band (selezionati attraverso tutte le azioni progettuali previste dall’Invito o selezionati da progetti già finanziati negli anni precedenti ai sensi dell’art. 8 della </a:t>
            </a:r>
            <a:r>
              <a:rPr lang="it-IT" err="1"/>
              <a:t>l.r</a:t>
            </a:r>
            <a:r>
              <a:rPr lang="it-IT"/>
              <a:t>. 2/2018) la partecipazione ad eventi, vetrine e festival, sia in Italia che all’estero, sarà possibile per il titolare del progetto che ha selezionato i suddetti artisti integrare nella rendicontazione costi riferiti a tale partecipazione anche se non previsti in fase di programmazione.</a:t>
            </a:r>
            <a:endParaRPr lang="en-US"/>
          </a:p>
        </p:txBody>
      </p:sp>
    </p:spTree>
    <p:extLst>
      <p:ext uri="{BB962C8B-B14F-4D97-AF65-F5344CB8AC3E}">
        <p14:creationId xmlns:p14="http://schemas.microsoft.com/office/powerpoint/2010/main" val="1421917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56CA3C-52B1-64C8-DFFE-52CB0535557F}"/>
              </a:ext>
            </a:extLst>
          </p:cNvPr>
          <p:cNvSpPr>
            <a:spLocks noGrp="1"/>
          </p:cNvSpPr>
          <p:nvPr>
            <p:ph type="title"/>
          </p:nvPr>
        </p:nvSpPr>
        <p:spPr>
          <a:xfrm>
            <a:off x="646111" y="452718"/>
            <a:ext cx="9404723" cy="680757"/>
          </a:xfrm>
        </p:spPr>
        <p:txBody>
          <a:bodyPr/>
          <a:lstStyle/>
          <a:p>
            <a:r>
              <a:rPr lang="it-IT" sz="3600" b="1"/>
              <a:t>OBBLIGHI DEI SOGGETTI BENEFICIARI</a:t>
            </a:r>
          </a:p>
        </p:txBody>
      </p:sp>
      <p:sp>
        <p:nvSpPr>
          <p:cNvPr id="7" name="Segnaposto contenuto 6">
            <a:extLst>
              <a:ext uri="{FF2B5EF4-FFF2-40B4-BE49-F238E27FC236}">
                <a16:creationId xmlns:a16="http://schemas.microsoft.com/office/drawing/2014/main" id="{2674D7E9-526B-B6D2-A422-56EC0D51DF9C}"/>
              </a:ext>
            </a:extLst>
          </p:cNvPr>
          <p:cNvSpPr>
            <a:spLocks noGrp="1"/>
          </p:cNvSpPr>
          <p:nvPr>
            <p:ph idx="1"/>
          </p:nvPr>
        </p:nvSpPr>
        <p:spPr>
          <a:xfrm>
            <a:off x="339365" y="1246597"/>
            <a:ext cx="11283884" cy="5531275"/>
          </a:xfrm>
        </p:spPr>
        <p:txBody>
          <a:bodyPr>
            <a:noAutofit/>
          </a:bodyPr>
          <a:lstStyle/>
          <a:p>
            <a:pPr marL="0" indent="0">
              <a:buNone/>
            </a:pPr>
            <a:r>
              <a:rPr lang="it-IT" sz="1800"/>
              <a:t>Tra gli obblighi, qui vi ricordiamo di:</a:t>
            </a:r>
          </a:p>
          <a:p>
            <a:pPr>
              <a:buFont typeface="Wingdings" panose="05000000000000000000" pitchFamily="2" charset="2"/>
              <a:buChar char="Ø"/>
            </a:pPr>
            <a:r>
              <a:rPr lang="it-IT" sz="1800"/>
              <a:t>richiedere a mezzo PEC l’autorizzazione alla eventuale variazione del progetto originario;</a:t>
            </a:r>
          </a:p>
          <a:p>
            <a:pPr>
              <a:buFont typeface="Wingdings" panose="05000000000000000000" pitchFamily="2" charset="2"/>
              <a:buChar char="Ø"/>
            </a:pPr>
            <a:r>
              <a:rPr lang="it-IT" sz="1800"/>
              <a:t>rispettare i termini stabiliti per la conclusione delle attività, la presentazione della rendicontazione e dei programmi annuali di attività; </a:t>
            </a:r>
          </a:p>
          <a:p>
            <a:pPr>
              <a:buFont typeface="Wingdings" panose="05000000000000000000" pitchFamily="2" charset="2"/>
              <a:buChar char="Ø"/>
            </a:pPr>
            <a:r>
              <a:rPr lang="it-IT" sz="1800"/>
              <a:t>apporre il </a:t>
            </a:r>
            <a:r>
              <a:rPr lang="it-IT" sz="1800" b="1"/>
              <a:t>logo di Emilia-Romagna Music Commission </a:t>
            </a:r>
            <a:r>
              <a:rPr lang="it-IT" sz="1800"/>
              <a:t>su tutti i documenti informativi, pubblicitari e promozionali riferiti alle azioni progettuali finanziate indicando la dicitura “realizzato grazie al contributo della Regione Emilia-Romagna - legge regionale per lo sviluppo del settore musicale” o “realizzato grazie al contributo della </a:t>
            </a:r>
            <a:r>
              <a:rPr lang="it-IT" sz="1800" err="1"/>
              <a:t>l.r</a:t>
            </a:r>
            <a:r>
              <a:rPr lang="it-IT" sz="1800"/>
              <a:t>. 2/2018”; </a:t>
            </a:r>
          </a:p>
          <a:p>
            <a:pPr>
              <a:buFont typeface="Wingdings" panose="05000000000000000000" pitchFamily="2" charset="2"/>
              <a:buChar char="Ø"/>
            </a:pPr>
            <a:r>
              <a:rPr lang="it-IT" sz="1800"/>
              <a:t>riportare in tutti i documenti di spesa il </a:t>
            </a:r>
            <a:r>
              <a:rPr lang="it-IT" sz="1800" b="1"/>
              <a:t>CUP</a:t>
            </a:r>
            <a:r>
              <a:rPr lang="it-IT" sz="1800"/>
              <a:t> (Codice Unico di Progetto);</a:t>
            </a:r>
          </a:p>
          <a:p>
            <a:pPr>
              <a:buFont typeface="Wingdings" panose="05000000000000000000" pitchFamily="2" charset="2"/>
              <a:buChar char="Ø"/>
            </a:pPr>
            <a:r>
              <a:rPr lang="it-IT" sz="1800" b="1"/>
              <a:t>trasmettere copia delle produzioni musicali; </a:t>
            </a:r>
          </a:p>
          <a:p>
            <a:pPr>
              <a:buFont typeface="Wingdings" panose="05000000000000000000" pitchFamily="2" charset="2"/>
              <a:buChar char="Ø"/>
            </a:pPr>
            <a:r>
              <a:rPr lang="it-IT" sz="1800" b="1"/>
              <a:t>informare la Regione della programmazione di eventi, attività e conferenze stampa di progetto </a:t>
            </a:r>
            <a:r>
              <a:rPr lang="it-IT" sz="1800"/>
              <a:t>con congruo preavviso; </a:t>
            </a:r>
          </a:p>
          <a:p>
            <a:pPr>
              <a:buFont typeface="Wingdings" panose="05000000000000000000" pitchFamily="2" charset="2"/>
              <a:buChar char="Ø"/>
            </a:pPr>
            <a:r>
              <a:rPr lang="it-IT" sz="1800"/>
              <a:t>fornire dati e informazioni alla Regione e all’Osservatorio regionale dello spettacolo.</a:t>
            </a:r>
          </a:p>
        </p:txBody>
      </p:sp>
    </p:spTree>
    <p:extLst>
      <p:ext uri="{BB962C8B-B14F-4D97-AF65-F5344CB8AC3E}">
        <p14:creationId xmlns:p14="http://schemas.microsoft.com/office/powerpoint/2010/main" val="73575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7322227D-741F-7613-7BCF-47F2CB9092F1}"/>
              </a:ext>
            </a:extLst>
          </p:cNvPr>
          <p:cNvSpPr>
            <a:spLocks noGrp="1"/>
          </p:cNvSpPr>
          <p:nvPr>
            <p:ph type="title"/>
          </p:nvPr>
        </p:nvSpPr>
        <p:spPr>
          <a:xfrm>
            <a:off x="646111" y="452718"/>
            <a:ext cx="9404723" cy="871257"/>
          </a:xfrm>
        </p:spPr>
        <p:txBody>
          <a:bodyPr/>
          <a:lstStyle/>
          <a:p>
            <a:r>
              <a:rPr lang="it-IT" sz="3600" b="1"/>
              <a:t>MODULISTICA</a:t>
            </a:r>
          </a:p>
        </p:txBody>
      </p:sp>
      <p:sp>
        <p:nvSpPr>
          <p:cNvPr id="7" name="Segnaposto contenuto 6">
            <a:extLst>
              <a:ext uri="{FF2B5EF4-FFF2-40B4-BE49-F238E27FC236}">
                <a16:creationId xmlns:a16="http://schemas.microsoft.com/office/drawing/2014/main" id="{E51A8277-34DF-94CF-A647-EA88618F84A7}"/>
              </a:ext>
            </a:extLst>
          </p:cNvPr>
          <p:cNvSpPr>
            <a:spLocks noGrp="1"/>
          </p:cNvSpPr>
          <p:nvPr>
            <p:ph idx="1"/>
          </p:nvPr>
        </p:nvSpPr>
        <p:spPr>
          <a:xfrm>
            <a:off x="552353" y="1625634"/>
            <a:ext cx="10810874" cy="4878861"/>
          </a:xfrm>
        </p:spPr>
        <p:txBody>
          <a:bodyPr/>
          <a:lstStyle/>
          <a:p>
            <a:r>
              <a:rPr lang="it-IT">
                <a:hlinkClick r:id="rId2" action="ppaction://hlinkfile"/>
              </a:rPr>
              <a:t>ALLEGATO 1) Domanda di contributo e presentazione azione/i progettuale/i</a:t>
            </a:r>
            <a:endParaRPr lang="it-IT"/>
          </a:p>
          <a:p>
            <a:r>
              <a:rPr lang="it-IT">
                <a:hlinkClick r:id="rId3" action="ppaction://hlinkfile"/>
              </a:rPr>
              <a:t>ALLEGATO 2) Schema di azione progettuale A. NUOVI AUTORI </a:t>
            </a:r>
            <a:r>
              <a:rPr lang="it-IT"/>
              <a:t>(progetto triennale e programma di attività annuale)</a:t>
            </a:r>
          </a:p>
          <a:p>
            <a:r>
              <a:rPr lang="it-IT">
                <a:hlinkClick r:id="rId4" action="ppaction://hlinkfile"/>
              </a:rPr>
              <a:t>ALLEGATO 3) Schema di azione progettuale B. CREATIVITÀ </a:t>
            </a:r>
            <a:r>
              <a:rPr lang="it-IT"/>
              <a:t>(progetto triennale e programma di attività annuale)</a:t>
            </a:r>
          </a:p>
          <a:p>
            <a:r>
              <a:rPr lang="it-IT">
                <a:hlinkClick r:id="rId5" action="ppaction://hlinkfile"/>
              </a:rPr>
              <a:t>ALLEGATO 4) Schema di azione progettuale C. CIRCUITO DI LOCALI/RETE DI FESTIVAL E CIRCUITAZIONE DI ARTISTI DELLA REGIONE </a:t>
            </a:r>
            <a:r>
              <a:rPr lang="it-IT"/>
              <a:t>(progetto triennale e programma di attività annuale)</a:t>
            </a:r>
          </a:p>
          <a:p>
            <a:r>
              <a:rPr lang="it-IT">
                <a:hlinkClick r:id="rId6" action="ppaction://hlinkfile"/>
              </a:rPr>
              <a:t>ALLEGATO 5) Schema di azione progettuale D. PROMOZIONE E CIRCUITAZIONE ALL’ESTERO </a:t>
            </a:r>
            <a:r>
              <a:rPr lang="it-IT"/>
              <a:t>(progetto triennale e programma di attività annuale)</a:t>
            </a:r>
          </a:p>
          <a:p>
            <a:r>
              <a:rPr lang="it-IT">
                <a:hlinkClick r:id="rId7" action="ppaction://hlinkfile"/>
              </a:rPr>
              <a:t>ALLEGATO 6) Schema di Sintesi di bilancio</a:t>
            </a:r>
            <a:endParaRPr lang="it-IT"/>
          </a:p>
          <a:p>
            <a:r>
              <a:rPr lang="it-IT">
                <a:hlinkClick r:id="rId8" action="ppaction://hlinkfile"/>
              </a:rPr>
              <a:t>ALLEGATO 7) Modello di procura speciale</a:t>
            </a:r>
            <a:endParaRPr lang="it-IT"/>
          </a:p>
        </p:txBody>
      </p:sp>
    </p:spTree>
    <p:extLst>
      <p:ext uri="{BB962C8B-B14F-4D97-AF65-F5344CB8AC3E}">
        <p14:creationId xmlns:p14="http://schemas.microsoft.com/office/powerpoint/2010/main" val="2564316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5EF83F-CCF1-1303-E064-71A46DDC1303}"/>
              </a:ext>
            </a:extLst>
          </p:cNvPr>
          <p:cNvSpPr>
            <a:spLocks noGrp="1"/>
          </p:cNvSpPr>
          <p:nvPr>
            <p:ph type="title"/>
          </p:nvPr>
        </p:nvSpPr>
        <p:spPr>
          <a:xfrm>
            <a:off x="472375" y="429241"/>
            <a:ext cx="4795482" cy="713759"/>
          </a:xfrm>
        </p:spPr>
        <p:txBody>
          <a:bodyPr vert="horz" lIns="91440" tIns="45720" rIns="91440" bIns="45720" rtlCol="0">
            <a:normAutofit/>
          </a:bodyPr>
          <a:lstStyle/>
          <a:p>
            <a:r>
              <a:rPr lang="en-US" sz="3600" b="1"/>
              <a:t>MODULISTICA</a:t>
            </a:r>
          </a:p>
        </p:txBody>
      </p:sp>
      <p:pic>
        <p:nvPicPr>
          <p:cNvPr id="8194" name="Picture 2" descr="Matematica in Cucina | nota-bene - Matematica in Cucina">
            <a:extLst>
              <a:ext uri="{FF2B5EF4-FFF2-40B4-BE49-F238E27FC236}">
                <a16:creationId xmlns:a16="http://schemas.microsoft.com/office/drawing/2014/main" id="{77FBFAD6-016C-A29A-7594-770D5004E4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90" r="26893"/>
          <a:stretch/>
        </p:blipFill>
        <p:spPr bwMode="auto">
          <a:xfrm>
            <a:off x="6094410" y="609601"/>
            <a:ext cx="5449889"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8216" name="Rectangle 8215">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BD5282CF-651C-4314-5CE5-5EAB5764292A}"/>
              </a:ext>
            </a:extLst>
          </p:cNvPr>
          <p:cNvSpPr>
            <a:spLocks noGrp="1"/>
          </p:cNvSpPr>
          <p:nvPr>
            <p:ph idx="1"/>
          </p:nvPr>
        </p:nvSpPr>
        <p:spPr>
          <a:xfrm>
            <a:off x="295275" y="1504950"/>
            <a:ext cx="5149682" cy="4743449"/>
          </a:xfrm>
        </p:spPr>
        <p:txBody>
          <a:bodyPr vert="horz" lIns="91440" tIns="45720" rIns="91440" bIns="45720" rtlCol="0">
            <a:normAutofit/>
          </a:bodyPr>
          <a:lstStyle/>
          <a:p>
            <a:pPr marL="0" indent="0">
              <a:buNone/>
            </a:pPr>
            <a:r>
              <a:rPr lang="en-US" sz="1800"/>
              <a:t>In </a:t>
            </a:r>
            <a:r>
              <a:rPr lang="en-US" sz="1800" err="1"/>
              <a:t>fase</a:t>
            </a:r>
            <a:r>
              <a:rPr lang="en-US" sz="1800"/>
              <a:t> di </a:t>
            </a:r>
            <a:r>
              <a:rPr lang="en-US" sz="1800" err="1"/>
              <a:t>presentazione</a:t>
            </a:r>
            <a:r>
              <a:rPr lang="en-US" sz="1800"/>
              <a:t> della </a:t>
            </a:r>
            <a:r>
              <a:rPr lang="en-US" sz="1800" err="1"/>
              <a:t>domanda</a:t>
            </a:r>
            <a:r>
              <a:rPr lang="en-US" sz="1800"/>
              <a:t>, per </a:t>
            </a:r>
            <a:r>
              <a:rPr lang="en-US" sz="1800" err="1"/>
              <a:t>ogni</a:t>
            </a:r>
            <a:r>
              <a:rPr lang="en-US" sz="1800"/>
              <a:t> azione </a:t>
            </a:r>
            <a:r>
              <a:rPr lang="en-US" sz="1800" err="1"/>
              <a:t>progettuale</a:t>
            </a:r>
            <a:r>
              <a:rPr lang="en-US" sz="1800"/>
              <a:t>, la </a:t>
            </a:r>
            <a:r>
              <a:rPr lang="en-US" sz="1800" err="1"/>
              <a:t>modulistica</a:t>
            </a:r>
            <a:r>
              <a:rPr lang="en-US" sz="1800"/>
              <a:t> è </a:t>
            </a:r>
            <a:r>
              <a:rPr lang="en-US" sz="1800" err="1"/>
              <a:t>suddivisa</a:t>
            </a:r>
            <a:r>
              <a:rPr lang="en-US" sz="1800"/>
              <a:t> in due parti:</a:t>
            </a:r>
            <a:br>
              <a:rPr lang="en-US" sz="1800"/>
            </a:br>
            <a:endParaRPr lang="en-US" sz="1800"/>
          </a:p>
          <a:p>
            <a:pPr>
              <a:buFont typeface="Wingdings" panose="05000000000000000000" pitchFamily="2" charset="2"/>
              <a:buChar char="Ø"/>
            </a:pPr>
            <a:r>
              <a:rPr lang="en-US" sz="1800" b="1">
                <a:solidFill>
                  <a:schemeClr val="accent1"/>
                </a:solidFill>
              </a:rPr>
              <a:t>Progetto </a:t>
            </a:r>
            <a:r>
              <a:rPr lang="en-US" sz="1800" b="1" err="1">
                <a:solidFill>
                  <a:schemeClr val="accent1"/>
                </a:solidFill>
              </a:rPr>
              <a:t>triennale</a:t>
            </a:r>
            <a:r>
              <a:rPr lang="en-US" sz="1800"/>
              <a:t>: in cui </a:t>
            </a:r>
            <a:r>
              <a:rPr lang="en-US" sz="1800" err="1"/>
              <a:t>vengono</a:t>
            </a:r>
            <a:r>
              <a:rPr lang="en-US" sz="1800"/>
              <a:t> </a:t>
            </a:r>
            <a:r>
              <a:rPr lang="en-US" sz="1800" err="1"/>
              <a:t>descritti</a:t>
            </a:r>
            <a:r>
              <a:rPr lang="en-US" sz="1800"/>
              <a:t> gli </a:t>
            </a:r>
            <a:r>
              <a:rPr lang="en-US" sz="1800" err="1"/>
              <a:t>obiettivi</a:t>
            </a:r>
            <a:r>
              <a:rPr lang="en-US" sz="1800"/>
              <a:t> e le </a:t>
            </a:r>
            <a:r>
              <a:rPr lang="en-US" sz="1800" err="1"/>
              <a:t>azioni</a:t>
            </a:r>
            <a:r>
              <a:rPr lang="en-US" sz="1800"/>
              <a:t> </a:t>
            </a:r>
            <a:r>
              <a:rPr lang="en-US" sz="1800" err="1"/>
              <a:t>che</a:t>
            </a:r>
            <a:r>
              <a:rPr lang="en-US" sz="1800"/>
              <a:t> </a:t>
            </a:r>
            <a:r>
              <a:rPr lang="en-US" sz="1800" err="1"/>
              <a:t>si</a:t>
            </a:r>
            <a:r>
              <a:rPr lang="en-US" sz="1800"/>
              <a:t> </a:t>
            </a:r>
            <a:r>
              <a:rPr lang="en-US" sz="1800" err="1"/>
              <a:t>intendono</a:t>
            </a:r>
            <a:r>
              <a:rPr lang="en-US" sz="1800"/>
              <a:t> </a:t>
            </a:r>
            <a:r>
              <a:rPr lang="en-US" sz="1800" err="1"/>
              <a:t>perseguire</a:t>
            </a:r>
            <a:r>
              <a:rPr lang="en-US" sz="1800"/>
              <a:t> nel </a:t>
            </a:r>
            <a:r>
              <a:rPr lang="en-US" sz="1800" err="1"/>
              <a:t>triennio</a:t>
            </a:r>
            <a:r>
              <a:rPr lang="en-US" sz="1800"/>
              <a:t> e in cui </a:t>
            </a:r>
            <a:r>
              <a:rPr lang="en-US" sz="1800" err="1"/>
              <a:t>vengono</a:t>
            </a:r>
            <a:r>
              <a:rPr lang="en-US" sz="1800"/>
              <a:t> </a:t>
            </a:r>
            <a:r>
              <a:rPr lang="en-US" sz="1800" err="1"/>
              <a:t>indicati</a:t>
            </a:r>
            <a:r>
              <a:rPr lang="en-US" sz="1800"/>
              <a:t> I </a:t>
            </a:r>
            <a:r>
              <a:rPr lang="en-US" sz="1800" err="1"/>
              <a:t>costi</a:t>
            </a:r>
            <a:r>
              <a:rPr lang="en-US" sz="1800"/>
              <a:t> e I </a:t>
            </a:r>
            <a:r>
              <a:rPr lang="en-US" sz="1800" err="1"/>
              <a:t>ricavi</a:t>
            </a:r>
            <a:r>
              <a:rPr lang="en-US" sz="1800"/>
              <a:t> per </a:t>
            </a:r>
            <a:r>
              <a:rPr lang="en-US" sz="1800" err="1"/>
              <a:t>ogni</a:t>
            </a:r>
            <a:r>
              <a:rPr lang="en-US" sz="1800"/>
              <a:t> </a:t>
            </a:r>
            <a:r>
              <a:rPr lang="en-US" sz="1800" err="1"/>
              <a:t>annualità</a:t>
            </a:r>
            <a:endParaRPr lang="en-US" sz="1800"/>
          </a:p>
          <a:p>
            <a:pPr>
              <a:buFont typeface="Wingdings" panose="05000000000000000000" pitchFamily="2" charset="2"/>
              <a:buChar char="Ø"/>
            </a:pPr>
            <a:r>
              <a:rPr lang="en-US" sz="1800" b="1" err="1">
                <a:solidFill>
                  <a:schemeClr val="accent1"/>
                </a:solidFill>
              </a:rPr>
              <a:t>Programma</a:t>
            </a:r>
            <a:r>
              <a:rPr lang="en-US" sz="1800" b="1">
                <a:solidFill>
                  <a:schemeClr val="accent1"/>
                </a:solidFill>
              </a:rPr>
              <a:t> di </a:t>
            </a:r>
            <a:r>
              <a:rPr lang="en-US" sz="1800" b="1" err="1">
                <a:solidFill>
                  <a:schemeClr val="accent1"/>
                </a:solidFill>
              </a:rPr>
              <a:t>attività</a:t>
            </a:r>
            <a:r>
              <a:rPr lang="en-US" sz="1800" b="1">
                <a:solidFill>
                  <a:schemeClr val="accent1"/>
                </a:solidFill>
              </a:rPr>
              <a:t> </a:t>
            </a:r>
            <a:r>
              <a:rPr lang="en-US" sz="1800" b="1" err="1">
                <a:solidFill>
                  <a:schemeClr val="accent1"/>
                </a:solidFill>
              </a:rPr>
              <a:t>annuale</a:t>
            </a:r>
            <a:r>
              <a:rPr lang="en-US" sz="1800" b="1">
                <a:solidFill>
                  <a:schemeClr val="accent1"/>
                </a:solidFill>
              </a:rPr>
              <a:t> (2024)</a:t>
            </a:r>
            <a:r>
              <a:rPr lang="en-US" sz="1800"/>
              <a:t>: in cui le </a:t>
            </a:r>
            <a:r>
              <a:rPr lang="en-US" sz="1800" err="1"/>
              <a:t>attività</a:t>
            </a:r>
            <a:r>
              <a:rPr lang="en-US" sz="1800"/>
              <a:t> </a:t>
            </a:r>
            <a:r>
              <a:rPr lang="en-US" sz="1800" err="1"/>
              <a:t>devono</a:t>
            </a:r>
            <a:r>
              <a:rPr lang="en-US" sz="1800"/>
              <a:t> </a:t>
            </a:r>
            <a:r>
              <a:rPr lang="en-US" sz="1800" err="1"/>
              <a:t>essere</a:t>
            </a:r>
            <a:r>
              <a:rPr lang="en-US" sz="1800"/>
              <a:t> </a:t>
            </a:r>
            <a:r>
              <a:rPr lang="en-US" sz="1800" err="1"/>
              <a:t>esplicitate</a:t>
            </a:r>
            <a:r>
              <a:rPr lang="en-US" sz="1800"/>
              <a:t> nel </a:t>
            </a:r>
            <a:r>
              <a:rPr lang="en-US" sz="1800" err="1"/>
              <a:t>dettaglio</a:t>
            </a:r>
            <a:r>
              <a:rPr lang="en-US" sz="1800"/>
              <a:t> </a:t>
            </a:r>
            <a:r>
              <a:rPr lang="en-US" sz="1800" err="1"/>
              <a:t>indicandone</a:t>
            </a:r>
            <a:r>
              <a:rPr lang="en-US" sz="1800"/>
              <a:t> i </a:t>
            </a:r>
            <a:r>
              <a:rPr lang="en-US" sz="1800" err="1"/>
              <a:t>relativi</a:t>
            </a:r>
            <a:r>
              <a:rPr lang="en-US" sz="1800"/>
              <a:t> </a:t>
            </a:r>
            <a:r>
              <a:rPr lang="en-US" sz="1800" err="1"/>
              <a:t>costi</a:t>
            </a:r>
            <a:r>
              <a:rPr lang="en-US" sz="1800"/>
              <a:t> e </a:t>
            </a:r>
            <a:r>
              <a:rPr lang="en-US" sz="1800" err="1"/>
              <a:t>ricavi</a:t>
            </a:r>
            <a:r>
              <a:rPr lang="en-US" sz="1800"/>
              <a:t>.</a:t>
            </a:r>
            <a:br>
              <a:rPr lang="en-US" sz="1800" cap="all"/>
            </a:br>
            <a:endParaRPr lang="en-US" sz="1800" cap="all"/>
          </a:p>
          <a:p>
            <a:pPr>
              <a:buFont typeface="Wingdings" panose="05000000000000000000" pitchFamily="2" charset="2"/>
              <a:buChar char="Ø"/>
            </a:pPr>
            <a:endParaRPr lang="en-US" sz="1800" cap="all"/>
          </a:p>
        </p:txBody>
      </p:sp>
    </p:spTree>
    <p:extLst>
      <p:ext uri="{BB962C8B-B14F-4D97-AF65-F5344CB8AC3E}">
        <p14:creationId xmlns:p14="http://schemas.microsoft.com/office/powerpoint/2010/main" val="627535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oto Grazie Per L'attenzione, Immagini e Vettoriali">
            <a:extLst>
              <a:ext uri="{FF2B5EF4-FFF2-40B4-BE49-F238E27FC236}">
                <a16:creationId xmlns:a16="http://schemas.microsoft.com/office/drawing/2014/main" id="{161394D3-E5AB-7EF5-054D-24C3069313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1626" y="643467"/>
            <a:ext cx="7902221" cy="5571066"/>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1589298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2AA071-785F-B4AD-E0CD-45EA2EBF5D49}"/>
              </a:ext>
            </a:extLst>
          </p:cNvPr>
          <p:cNvSpPr>
            <a:spLocks noGrp="1"/>
          </p:cNvSpPr>
          <p:nvPr>
            <p:ph type="title"/>
          </p:nvPr>
        </p:nvSpPr>
        <p:spPr>
          <a:xfrm>
            <a:off x="231878" y="344078"/>
            <a:ext cx="4823095" cy="1063328"/>
          </a:xfrm>
        </p:spPr>
        <p:txBody>
          <a:bodyPr>
            <a:noAutofit/>
          </a:bodyPr>
          <a:lstStyle/>
          <a:p>
            <a:pPr>
              <a:lnSpc>
                <a:spcPct val="90000"/>
              </a:lnSpc>
            </a:pPr>
            <a:r>
              <a:rPr lang="it-IT" sz="3600" b="1"/>
              <a:t>CHI PUÒ PRESENTARE DOMANDA?</a:t>
            </a:r>
            <a:endParaRPr lang="it-IT" sz="3600"/>
          </a:p>
        </p:txBody>
      </p:sp>
      <p:sp>
        <p:nvSpPr>
          <p:cNvPr id="92" name="Content Placeholder 7">
            <a:extLst>
              <a:ext uri="{FF2B5EF4-FFF2-40B4-BE49-F238E27FC236}">
                <a16:creationId xmlns:a16="http://schemas.microsoft.com/office/drawing/2014/main" id="{4D8DF192-67D4-7C57-7F83-12322A810C9F}"/>
              </a:ext>
            </a:extLst>
          </p:cNvPr>
          <p:cNvSpPr>
            <a:spLocks noGrp="1"/>
          </p:cNvSpPr>
          <p:nvPr>
            <p:ph idx="1"/>
          </p:nvPr>
        </p:nvSpPr>
        <p:spPr>
          <a:xfrm>
            <a:off x="328129" y="1533951"/>
            <a:ext cx="4537916" cy="4979971"/>
          </a:xfrm>
        </p:spPr>
        <p:txBody>
          <a:bodyPr>
            <a:noAutofit/>
          </a:bodyPr>
          <a:lstStyle/>
          <a:p>
            <a:pPr marL="0" indent="0">
              <a:buNone/>
            </a:pPr>
            <a:r>
              <a:rPr lang="it-IT"/>
              <a:t>Possono presentare domanda di contributo soggetti pubblici e privati, con esclusione delle persone fisiche, comunque organizzati sul piano giuridico-amministrativo in possesso di determinati requisiti.</a:t>
            </a:r>
            <a:br>
              <a:rPr lang="it-IT"/>
            </a:br>
            <a:br>
              <a:rPr lang="it-IT"/>
            </a:br>
            <a:r>
              <a:rPr lang="it-IT"/>
              <a:t>Ciascun soggetto può presentare una sola domanda secondo due modalità:</a:t>
            </a:r>
          </a:p>
          <a:p>
            <a:pPr>
              <a:buFont typeface="Wingdings" panose="05000000000000000000" pitchFamily="2" charset="2"/>
              <a:buChar char="Ø"/>
            </a:pPr>
            <a:r>
              <a:rPr lang="it-IT"/>
              <a:t>in </a:t>
            </a:r>
            <a:r>
              <a:rPr lang="it-IT" b="1"/>
              <a:t>forma singola</a:t>
            </a:r>
          </a:p>
          <a:p>
            <a:pPr>
              <a:buFont typeface="Wingdings" panose="05000000000000000000" pitchFamily="2" charset="2"/>
              <a:buChar char="Ø"/>
            </a:pPr>
            <a:r>
              <a:rPr lang="it-IT"/>
              <a:t>in forma aggregata tramite </a:t>
            </a:r>
            <a:r>
              <a:rPr lang="it-IT" b="1"/>
              <a:t>progetti di rete</a:t>
            </a:r>
            <a:endParaRPr lang="en-US" b="1"/>
          </a:p>
        </p:txBody>
      </p:sp>
      <p:sp>
        <p:nvSpPr>
          <p:cNvPr id="93"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94" name="Rectangle 61">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4" name="Segnaposto contenuto 3" descr="Immagine che contiene cartone animato, arte&#10;&#10;Descrizione generata automaticamente">
            <a:extLst>
              <a:ext uri="{FF2B5EF4-FFF2-40B4-BE49-F238E27FC236}">
                <a16:creationId xmlns:a16="http://schemas.microsoft.com/office/drawing/2014/main" id="{9D104E3F-7637-7784-D70C-79BF7C42D5DC}"/>
              </a:ext>
            </a:extLst>
          </p:cNvPr>
          <p:cNvPicPr>
            <a:picLocks noChangeAspect="1"/>
          </p:cNvPicPr>
          <p:nvPr/>
        </p:nvPicPr>
        <p:blipFill rotWithShape="1">
          <a:blip r:embed="rId3"/>
          <a:srcRect l="6404" r="23036" b="-1"/>
          <a:stretch/>
        </p:blipFill>
        <p:spPr>
          <a:xfrm>
            <a:off x="6850798" y="647698"/>
            <a:ext cx="3936276" cy="5562601"/>
          </a:xfrm>
          <a:prstGeom prst="rect">
            <a:avLst/>
          </a:prstGeom>
          <a:effectLst/>
        </p:spPr>
      </p:pic>
      <p:sp>
        <p:nvSpPr>
          <p:cNvPr id="96" name="Rectangle 65">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408557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135" name="Picture 1134">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37" name="Picture 1136">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139" name="Oval 1138">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141" name="Picture 1140">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143" name="Picture 1142">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145" name="Rectangle 1144">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6E077CCA-5C35-EE0E-F447-D3A467A3092F}"/>
              </a:ext>
            </a:extLst>
          </p:cNvPr>
          <p:cNvSpPr>
            <a:spLocks noGrp="1"/>
          </p:cNvSpPr>
          <p:nvPr>
            <p:ph type="title"/>
          </p:nvPr>
        </p:nvSpPr>
        <p:spPr>
          <a:xfrm>
            <a:off x="200025" y="323850"/>
            <a:ext cx="6637095" cy="714014"/>
          </a:xfrm>
        </p:spPr>
        <p:txBody>
          <a:bodyPr vert="horz" lIns="91440" tIns="45720" rIns="91440" bIns="45720" rtlCol="0" anchor="t">
            <a:normAutofit/>
          </a:bodyPr>
          <a:lstStyle/>
          <a:p>
            <a:pPr algn="ctr"/>
            <a:r>
              <a:rPr lang="en-US" sz="3600" b="1"/>
              <a:t>REQUISITI DI AMMISSIBILITÀ </a:t>
            </a:r>
          </a:p>
        </p:txBody>
      </p:sp>
      <p:sp>
        <p:nvSpPr>
          <p:cNvPr id="1147"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149" name="Rectangle 1148">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7" name="Picture 12" descr="Illustrazione Stock omino 3d che mostra con mani | Adobe Stock">
            <a:extLst>
              <a:ext uri="{FF2B5EF4-FFF2-40B4-BE49-F238E27FC236}">
                <a16:creationId xmlns:a16="http://schemas.microsoft.com/office/drawing/2014/main" id="{598DCEF9-F9C3-B134-2EC8-2403AEED3A9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29871" y="1037863"/>
            <a:ext cx="3414010" cy="47822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53" name="Rectangle 1152">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4" name="Segnaposto contenuto 3">
            <a:extLst>
              <a:ext uri="{FF2B5EF4-FFF2-40B4-BE49-F238E27FC236}">
                <a16:creationId xmlns:a16="http://schemas.microsoft.com/office/drawing/2014/main" id="{ECDBDD76-389F-FD03-4F50-2CA4CE052295}"/>
              </a:ext>
            </a:extLst>
          </p:cNvPr>
          <p:cNvSpPr>
            <a:spLocks/>
          </p:cNvSpPr>
          <p:nvPr/>
        </p:nvSpPr>
        <p:spPr>
          <a:xfrm>
            <a:off x="200025" y="1303975"/>
            <a:ext cx="6613515" cy="5230176"/>
          </a:xfrm>
          <a:prstGeom prst="rect">
            <a:avLst/>
          </a:prstGeom>
        </p:spPr>
        <p:txBody>
          <a:bodyPr/>
          <a:lstStyle/>
          <a:p>
            <a:pPr algn="ctr" defTabSz="704088">
              <a:spcAft>
                <a:spcPts val="600"/>
              </a:spcAft>
            </a:pPr>
            <a:r>
              <a:rPr lang="it-IT" b="1"/>
              <a:t>DOMANDE PRESENTATE IN FORMA SINGOLA:</a:t>
            </a:r>
            <a:br>
              <a:rPr lang="it-IT" b="1"/>
            </a:br>
            <a:endParaRPr lang="it-IT" b="1"/>
          </a:p>
          <a:p>
            <a:pPr marL="285750" indent="-285750">
              <a:buClr>
                <a:schemeClr val="accent1"/>
              </a:buClr>
              <a:buFont typeface="Wingdings" panose="05000000000000000000" pitchFamily="2" charset="2"/>
              <a:buChar char="Ø"/>
            </a:pPr>
            <a:r>
              <a:rPr lang="it-IT" sz="1800"/>
              <a:t>essere costituiti sul piano giuridico </a:t>
            </a:r>
            <a:r>
              <a:rPr lang="it-IT" sz="1800" b="1"/>
              <a:t>da almeno 3 anni </a:t>
            </a:r>
            <a:r>
              <a:rPr lang="it-IT" sz="1800"/>
              <a:t>e dotati di uno </a:t>
            </a:r>
            <a:r>
              <a:rPr lang="it-IT" sz="1800" b="1"/>
              <a:t>Statuto</a:t>
            </a:r>
            <a:r>
              <a:rPr lang="it-IT" sz="1800"/>
              <a:t> che preveda l’obbligo di redazione di un </a:t>
            </a:r>
            <a:r>
              <a:rPr lang="it-IT" sz="1800" b="1"/>
              <a:t>bilancio annuale</a:t>
            </a:r>
            <a:r>
              <a:rPr lang="it-IT" sz="1800"/>
              <a:t>; </a:t>
            </a:r>
          </a:p>
          <a:p>
            <a:pPr marL="285750" indent="-285750">
              <a:buClr>
                <a:schemeClr val="accent1"/>
              </a:buClr>
              <a:buFont typeface="Wingdings" panose="05000000000000000000" pitchFamily="2" charset="2"/>
              <a:buChar char="Ø"/>
            </a:pPr>
            <a:r>
              <a:rPr lang="it-IT" sz="1800"/>
              <a:t>avere una </a:t>
            </a:r>
            <a:r>
              <a:rPr lang="it-IT" sz="1800" b="1"/>
              <a:t>sede operativa nel territorio regionale</a:t>
            </a:r>
            <a:r>
              <a:rPr lang="it-IT" sz="1800"/>
              <a:t>; </a:t>
            </a:r>
          </a:p>
          <a:p>
            <a:pPr marL="285750" indent="-285750">
              <a:buClr>
                <a:schemeClr val="accent1"/>
              </a:buClr>
              <a:buFont typeface="Wingdings" panose="05000000000000000000" pitchFamily="2" charset="2"/>
              <a:buChar char="Ø"/>
            </a:pPr>
            <a:r>
              <a:rPr lang="it-IT" sz="1800"/>
              <a:t>svolgere da </a:t>
            </a:r>
            <a:r>
              <a:rPr lang="it-IT" sz="1800" b="1"/>
              <a:t>almeno 3 anni </a:t>
            </a:r>
            <a:r>
              <a:rPr lang="it-IT" sz="1800"/>
              <a:t>attività nell’ambito musicale;</a:t>
            </a:r>
          </a:p>
          <a:p>
            <a:pPr marL="285750" indent="-285750">
              <a:buClr>
                <a:schemeClr val="accent1"/>
              </a:buClr>
              <a:buFont typeface="Wingdings" panose="05000000000000000000" pitchFamily="2" charset="2"/>
              <a:buChar char="Ø"/>
            </a:pPr>
            <a:r>
              <a:rPr lang="it-IT" sz="1800"/>
              <a:t>operare nel </a:t>
            </a:r>
            <a:r>
              <a:rPr lang="it-IT" sz="1800" b="1"/>
              <a:t>rispetto delle disposizioni </a:t>
            </a:r>
            <a:r>
              <a:rPr lang="it-IT" sz="1800"/>
              <a:t>in materia di contrattazione collettiva nazionale del lavoro e degli obblighi contributivi; </a:t>
            </a:r>
          </a:p>
          <a:p>
            <a:pPr marL="285750" indent="-285750">
              <a:buClr>
                <a:schemeClr val="accent1"/>
              </a:buClr>
              <a:buFont typeface="Wingdings" panose="05000000000000000000" pitchFamily="2" charset="2"/>
              <a:buChar char="Ø"/>
            </a:pPr>
            <a:r>
              <a:rPr lang="it-IT" sz="1800"/>
              <a:t>attestare che il </a:t>
            </a:r>
            <a:r>
              <a:rPr lang="it-IT" sz="1800" b="1"/>
              <a:t>valore della produzione </a:t>
            </a:r>
            <a:r>
              <a:rPr lang="it-IT" sz="1800"/>
              <a:t>sia maggiore o uguale a euro 60.000,00; </a:t>
            </a:r>
          </a:p>
          <a:p>
            <a:pPr marL="285750" indent="-285750">
              <a:buClr>
                <a:schemeClr val="accent1"/>
              </a:buClr>
              <a:buFont typeface="Wingdings" panose="05000000000000000000" pitchFamily="2" charset="2"/>
              <a:buChar char="Ø"/>
            </a:pPr>
            <a:r>
              <a:rPr lang="it-IT" sz="1800"/>
              <a:t>per le imprese, di non trovarsi in </a:t>
            </a:r>
            <a:r>
              <a:rPr lang="it-IT" sz="1800" b="1"/>
              <a:t>stato di liquidazione giudiziale</a:t>
            </a:r>
            <a:r>
              <a:rPr lang="it-IT" sz="1800"/>
              <a:t>, concordato preventivo ed ogni altra procedura concorsuale; </a:t>
            </a:r>
          </a:p>
          <a:p>
            <a:pPr marL="285750" indent="-285750">
              <a:buClr>
                <a:schemeClr val="accent1"/>
              </a:buClr>
              <a:buFont typeface="Wingdings" panose="05000000000000000000" pitchFamily="2" charset="2"/>
              <a:buChar char="Ø"/>
            </a:pPr>
            <a:r>
              <a:rPr lang="it-IT" sz="1800"/>
              <a:t>nel caso gestisca una sede, questa deve avere il </a:t>
            </a:r>
            <a:r>
              <a:rPr lang="it-IT" sz="1800" b="1"/>
              <a:t>certificato di agibilità</a:t>
            </a:r>
            <a:r>
              <a:rPr lang="it-IT" sz="1800"/>
              <a:t>.</a:t>
            </a:r>
          </a:p>
          <a:p>
            <a:pPr defTabSz="704088">
              <a:spcAft>
                <a:spcPts val="600"/>
              </a:spcAft>
            </a:pPr>
            <a:endParaRPr lang="it-IT"/>
          </a:p>
        </p:txBody>
      </p:sp>
    </p:spTree>
    <p:extLst>
      <p:ext uri="{BB962C8B-B14F-4D97-AF65-F5344CB8AC3E}">
        <p14:creationId xmlns:p14="http://schemas.microsoft.com/office/powerpoint/2010/main" val="514100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50" name="Picture 1030">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51" name="Picture 1032">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52" name="Oval 1034">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1053" name="Picture 1036">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54" name="Picture 1038">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055" name="Rectangle 1040">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19EA9964-AF0C-07DE-873D-459FF63E5418}"/>
              </a:ext>
            </a:extLst>
          </p:cNvPr>
          <p:cNvSpPr>
            <a:spLocks noGrp="1"/>
          </p:cNvSpPr>
          <p:nvPr>
            <p:ph type="title"/>
          </p:nvPr>
        </p:nvSpPr>
        <p:spPr>
          <a:xfrm>
            <a:off x="519519" y="222626"/>
            <a:ext cx="5616217" cy="1000884"/>
          </a:xfrm>
        </p:spPr>
        <p:txBody>
          <a:bodyPr vert="horz" lIns="91440" tIns="45720" rIns="91440" bIns="45720" rtlCol="0" anchor="t">
            <a:normAutofit fontScale="90000"/>
          </a:bodyPr>
          <a:lstStyle/>
          <a:p>
            <a:pPr>
              <a:lnSpc>
                <a:spcPct val="90000"/>
              </a:lnSpc>
            </a:pPr>
            <a:r>
              <a:rPr lang="en-US" sz="3600" b="1"/>
              <a:t>VALORE DELLA PRODUZIONE: COSA È?</a:t>
            </a:r>
          </a:p>
        </p:txBody>
      </p:sp>
      <p:sp>
        <p:nvSpPr>
          <p:cNvPr id="1056" name="Segnaposto contenuto 2">
            <a:extLst>
              <a:ext uri="{FF2B5EF4-FFF2-40B4-BE49-F238E27FC236}">
                <a16:creationId xmlns:a16="http://schemas.microsoft.com/office/drawing/2014/main" id="{FA6969B2-2C3F-6F36-AE2E-6EAA898FC693}"/>
              </a:ext>
            </a:extLst>
          </p:cNvPr>
          <p:cNvSpPr>
            <a:spLocks noGrp="1"/>
          </p:cNvSpPr>
          <p:nvPr>
            <p:ph sz="half" idx="1"/>
          </p:nvPr>
        </p:nvSpPr>
        <p:spPr>
          <a:xfrm>
            <a:off x="482859" y="1541665"/>
            <a:ext cx="5488682" cy="4660606"/>
          </a:xfrm>
        </p:spPr>
        <p:txBody>
          <a:bodyPr vert="horz" lIns="91440" tIns="45720" rIns="91440" bIns="45720" rtlCol="0">
            <a:noAutofit/>
          </a:bodyPr>
          <a:lstStyle/>
          <a:p>
            <a:pPr marL="0" indent="0">
              <a:buNone/>
            </a:pPr>
            <a:r>
              <a:rPr lang="en-US"/>
              <a:t>È </a:t>
            </a:r>
            <a:r>
              <a:rPr lang="en-US" err="1"/>
              <a:t>una</a:t>
            </a:r>
            <a:r>
              <a:rPr lang="en-US"/>
              <a:t> </a:t>
            </a:r>
            <a:r>
              <a:rPr lang="en-US" err="1"/>
              <a:t>specifica</a:t>
            </a:r>
            <a:r>
              <a:rPr lang="en-US"/>
              <a:t> </a:t>
            </a:r>
            <a:r>
              <a:rPr lang="en-US" b="1"/>
              <a:t>voce di </a:t>
            </a:r>
            <a:r>
              <a:rPr lang="en-US" b="1" err="1"/>
              <a:t>bilancio</a:t>
            </a:r>
            <a:r>
              <a:rPr lang="en-US"/>
              <a:t> </a:t>
            </a:r>
            <a:r>
              <a:rPr lang="en-US" err="1"/>
              <a:t>che</a:t>
            </a:r>
            <a:r>
              <a:rPr lang="en-US"/>
              <a:t> fa </a:t>
            </a:r>
            <a:r>
              <a:rPr lang="en-US" err="1"/>
              <a:t>riferimento</a:t>
            </a:r>
            <a:r>
              <a:rPr lang="en-US"/>
              <a:t> al </a:t>
            </a:r>
            <a:r>
              <a:rPr lang="it-IT"/>
              <a:t>totale della produzione economica generata da un’impresa.</a:t>
            </a:r>
            <a:endParaRPr lang="en-US"/>
          </a:p>
          <a:p>
            <a:pPr marL="0" indent="0">
              <a:buNone/>
            </a:pPr>
            <a:r>
              <a:rPr lang="it-IT"/>
              <a:t>Si ottiene sommando tutti gli elementi che hanno contribuito alla produzione economica di un’impresa, compreso il fatturato.</a:t>
            </a:r>
          </a:p>
          <a:p>
            <a:pPr marL="0" indent="0">
              <a:buNone/>
            </a:pPr>
            <a:r>
              <a:rPr lang="it-IT"/>
              <a:t>Ha il significato di offrire una stima di quanto un’impresa sia riuscita a produrre nel corso del periodo di analisi (ultimo bilancio approvato).</a:t>
            </a:r>
          </a:p>
          <a:p>
            <a:pPr marL="0" indent="0">
              <a:buNone/>
            </a:pPr>
            <a:r>
              <a:rPr lang="it-IT"/>
              <a:t>Nel caso in cui il bilancio sia redatto secondo criteri non economici, è l’insieme dei costi o delle uscite.</a:t>
            </a:r>
          </a:p>
        </p:txBody>
      </p:sp>
      <p:sp>
        <p:nvSpPr>
          <p:cNvPr id="1057"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058" name="Rectangle 1044">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1026" name="Picture 2" descr="Qual è il contenuto del conto economico | Ragioneria">
            <a:extLst>
              <a:ext uri="{FF2B5EF4-FFF2-40B4-BE49-F238E27FC236}">
                <a16:creationId xmlns:a16="http://schemas.microsoft.com/office/drawing/2014/main" id="{172EC8AF-E787-C24C-35BA-DF4EACF61225}"/>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7156244" y="1939426"/>
            <a:ext cx="4720572" cy="354042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3705152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66786E-D45C-7294-ED89-DBF968540FCE}"/>
              </a:ext>
            </a:extLst>
          </p:cNvPr>
          <p:cNvSpPr>
            <a:spLocks noGrp="1"/>
          </p:cNvSpPr>
          <p:nvPr>
            <p:ph type="title"/>
          </p:nvPr>
        </p:nvSpPr>
        <p:spPr>
          <a:xfrm>
            <a:off x="179108" y="236848"/>
            <a:ext cx="6658011" cy="669304"/>
          </a:xfrm>
        </p:spPr>
        <p:txBody>
          <a:bodyPr>
            <a:noAutofit/>
          </a:bodyPr>
          <a:lstStyle/>
          <a:p>
            <a:pPr algn="ctr"/>
            <a:r>
              <a:rPr lang="en-US" sz="3600" b="1"/>
              <a:t>REQUISITI DI AMMISSIBILITÀ </a:t>
            </a:r>
            <a:endParaRPr lang="it-IT" sz="3600"/>
          </a:p>
        </p:txBody>
      </p:sp>
      <p:sp>
        <p:nvSpPr>
          <p:cNvPr id="2054" name="Content Placeholder 2053">
            <a:extLst>
              <a:ext uri="{FF2B5EF4-FFF2-40B4-BE49-F238E27FC236}">
                <a16:creationId xmlns:a16="http://schemas.microsoft.com/office/drawing/2014/main" id="{CDDBA3F5-8087-2D39-75AA-A56E8A943F2C}"/>
              </a:ext>
            </a:extLst>
          </p:cNvPr>
          <p:cNvSpPr>
            <a:spLocks noGrp="1"/>
          </p:cNvSpPr>
          <p:nvPr>
            <p:ph idx="1"/>
          </p:nvPr>
        </p:nvSpPr>
        <p:spPr>
          <a:xfrm>
            <a:off x="179108" y="1181886"/>
            <a:ext cx="6770876" cy="5183563"/>
          </a:xfrm>
        </p:spPr>
        <p:txBody>
          <a:bodyPr>
            <a:normAutofit fontScale="92500" lnSpcReduction="20000"/>
          </a:bodyPr>
          <a:lstStyle/>
          <a:p>
            <a:pPr marL="0" indent="0" algn="ctr">
              <a:buNone/>
            </a:pPr>
            <a:r>
              <a:rPr lang="en-US" sz="1800" b="1">
                <a:latin typeface="+mn-lt"/>
              </a:rPr>
              <a:t>DOMANDE PRESENTATE IN FORMA AGGREGATA:</a:t>
            </a:r>
            <a:br>
              <a:rPr lang="en-US" sz="1800" b="1">
                <a:latin typeface="+mn-lt"/>
              </a:rPr>
            </a:br>
            <a:endParaRPr lang="en-US" sz="1800" b="1">
              <a:latin typeface="+mn-lt"/>
            </a:endParaRPr>
          </a:p>
          <a:p>
            <a:pPr>
              <a:buFont typeface="Wingdings" panose="05000000000000000000" pitchFamily="2" charset="2"/>
              <a:buChar char="Ø"/>
            </a:pPr>
            <a:r>
              <a:rPr lang="it-IT" sz="1900"/>
              <a:t>il Progetto di rete deve prevedere la partecipazione di almeno altri due soggetti oltre al soggetto capofila;</a:t>
            </a:r>
          </a:p>
          <a:p>
            <a:pPr>
              <a:buFont typeface="Wingdings" panose="05000000000000000000" pitchFamily="2" charset="2"/>
              <a:buChar char="Ø"/>
            </a:pPr>
            <a:r>
              <a:rPr lang="it-IT" sz="1900"/>
              <a:t>ciascun soggetto che aderisce al Progetto di rete deve possedere i requisiti di ammissibilità dei soggetti richiedenti in forma singola;</a:t>
            </a:r>
          </a:p>
          <a:p>
            <a:pPr>
              <a:buFont typeface="Wingdings" panose="05000000000000000000" pitchFamily="2" charset="2"/>
              <a:buChar char="Ø"/>
            </a:pPr>
            <a:r>
              <a:rPr lang="it-IT" sz="1900"/>
              <a:t>l’adesione al Progetto di rete necessita di una formalizzazione che può avvenire </a:t>
            </a:r>
          </a:p>
          <a:p>
            <a:pPr lvl="1">
              <a:buFont typeface="Wingdings" panose="05000000000000000000" pitchFamily="2" charset="2"/>
              <a:buChar char="Ø"/>
            </a:pPr>
            <a:r>
              <a:rPr lang="it-IT" sz="1900"/>
              <a:t>in forma di </a:t>
            </a:r>
            <a:r>
              <a:rPr lang="it-IT" sz="1900" b="1"/>
              <a:t>scrittura privata </a:t>
            </a:r>
          </a:p>
          <a:p>
            <a:pPr marL="457200" lvl="1" indent="0">
              <a:buNone/>
            </a:pPr>
            <a:r>
              <a:rPr lang="it-IT" sz="1900"/>
              <a:t>oppure</a:t>
            </a:r>
          </a:p>
          <a:p>
            <a:pPr lvl="1">
              <a:buFont typeface="Wingdings" panose="05000000000000000000" pitchFamily="2" charset="2"/>
              <a:buChar char="Ø"/>
            </a:pPr>
            <a:r>
              <a:rPr lang="it-IT" sz="1900"/>
              <a:t>mediante </a:t>
            </a:r>
            <a:r>
              <a:rPr lang="it-IT" sz="1900" b="1"/>
              <a:t>costituzione in RTO </a:t>
            </a:r>
          </a:p>
          <a:p>
            <a:pPr marL="457200" lvl="1" indent="0">
              <a:buNone/>
            </a:pPr>
            <a:r>
              <a:rPr lang="it-IT" sz="1900" b="1"/>
              <a:t>e prevede la sottoscrizione di un accordo</a:t>
            </a:r>
            <a:r>
              <a:rPr lang="it-IT" sz="1900"/>
              <a:t>;</a:t>
            </a:r>
          </a:p>
          <a:p>
            <a:pPr>
              <a:buFont typeface="Wingdings" panose="05000000000000000000" pitchFamily="2" charset="2"/>
              <a:buChar char="Ø"/>
            </a:pPr>
            <a:r>
              <a:rPr lang="it-IT" sz="1900"/>
              <a:t>all’ideazione, alla realizzazione e alla partecipazione economica del progetto complessivo o di singole iniziative partecipano tutti i soggetti che hanno formalmente aderito tramite accordo.</a:t>
            </a:r>
            <a:br>
              <a:rPr lang="it-IT" sz="1900"/>
            </a:br>
            <a:endParaRPr lang="en-US" sz="1900" b="1">
              <a:latin typeface="+mn-lt"/>
            </a:endParaRPr>
          </a:p>
        </p:txBody>
      </p:sp>
      <p:sp>
        <p:nvSpPr>
          <p:cNvPr id="2056"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058" name="Rectangle 2060">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it-IT"/>
          </a:p>
        </p:txBody>
      </p:sp>
      <p:pic>
        <p:nvPicPr>
          <p:cNvPr id="2050" name="Picture 2" descr="omino 3d group Team Stock Illustration | Adobe Stock">
            <a:extLst>
              <a:ext uri="{FF2B5EF4-FFF2-40B4-BE49-F238E27FC236}">
                <a16:creationId xmlns:a16="http://schemas.microsoft.com/office/drawing/2014/main" id="{D6627E13-202B-1C89-7CB8-CAC78B94A1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29871" y="1721993"/>
            <a:ext cx="3414010" cy="34140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65" name="Rectangle 2064">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53490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6034E-D095-E4BE-0B4C-486C44729988}"/>
              </a:ext>
            </a:extLst>
          </p:cNvPr>
          <p:cNvSpPr>
            <a:spLocks noGrp="1"/>
          </p:cNvSpPr>
          <p:nvPr>
            <p:ph type="title"/>
          </p:nvPr>
        </p:nvSpPr>
        <p:spPr>
          <a:xfrm>
            <a:off x="509046" y="160257"/>
            <a:ext cx="3712609" cy="1329178"/>
          </a:xfrm>
        </p:spPr>
        <p:txBody>
          <a:bodyPr>
            <a:noAutofit/>
          </a:bodyPr>
          <a:lstStyle/>
          <a:p>
            <a:pPr>
              <a:lnSpc>
                <a:spcPct val="90000"/>
              </a:lnSpc>
            </a:pPr>
            <a:r>
              <a:rPr lang="it-IT" sz="3200" b="1"/>
              <a:t>COSA DEVE CONTENERE L’ACCORDO?</a:t>
            </a:r>
          </a:p>
        </p:txBody>
      </p:sp>
      <p:pic>
        <p:nvPicPr>
          <p:cNvPr id="2050" name="Picture 2" descr="Immagine che contiene giocattolo, cartone animato, articolazione&#10;&#10;Descrizione generata automaticamente">
            <a:extLst>
              <a:ext uri="{FF2B5EF4-FFF2-40B4-BE49-F238E27FC236}">
                <a16:creationId xmlns:a16="http://schemas.microsoft.com/office/drawing/2014/main" id="{7C7D95BC-0622-08BC-3C49-38F0BDF306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88" r="-2" b="-2"/>
          <a:stretch/>
        </p:blipFill>
        <p:spPr bwMode="auto">
          <a:xfrm>
            <a:off x="4634680" y="10"/>
            <a:ext cx="75601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054" name="Content Placeholder 2053">
            <a:extLst>
              <a:ext uri="{FF2B5EF4-FFF2-40B4-BE49-F238E27FC236}">
                <a16:creationId xmlns:a16="http://schemas.microsoft.com/office/drawing/2014/main" id="{C30D8FDC-E5A7-D574-FAB3-688B40E9B09C}"/>
              </a:ext>
            </a:extLst>
          </p:cNvPr>
          <p:cNvSpPr>
            <a:spLocks noGrp="1"/>
          </p:cNvSpPr>
          <p:nvPr>
            <p:ph idx="1"/>
          </p:nvPr>
        </p:nvSpPr>
        <p:spPr>
          <a:xfrm>
            <a:off x="122548" y="1480008"/>
            <a:ext cx="4336330" cy="5227162"/>
          </a:xfrm>
        </p:spPr>
        <p:txBody>
          <a:bodyPr>
            <a:noAutofit/>
          </a:bodyPr>
          <a:lstStyle/>
          <a:p>
            <a:r>
              <a:rPr lang="it-IT" sz="1800"/>
              <a:t>conferimento della rappresentanza e della responsabilità tecnica, contabile, finanziaria e amministrativa al soggetto “capofila”</a:t>
            </a:r>
          </a:p>
          <a:p>
            <a:r>
              <a:rPr lang="it-IT" sz="1800"/>
              <a:t>ruoli, funzioni e oneri dei componenti nonché il contributo specifico di ogni aderente alla realizzazione delle attività, la ripartizione in percentuale delle quote di progetto, degli impegni finanziari e della quota di contributo richiesto</a:t>
            </a:r>
          </a:p>
          <a:p>
            <a:r>
              <a:rPr lang="it-IT" sz="1800"/>
              <a:t>mandato irrevocabile al soggetto capofila per l’incasso del contributo e per il trasferimento ai componenti della rete in relazione alle quote specificate</a:t>
            </a:r>
            <a:endParaRPr lang="en-US" sz="1800"/>
          </a:p>
        </p:txBody>
      </p:sp>
    </p:spTree>
    <p:extLst>
      <p:ext uri="{BB962C8B-B14F-4D97-AF65-F5344CB8AC3E}">
        <p14:creationId xmlns:p14="http://schemas.microsoft.com/office/powerpoint/2010/main" val="1485950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8" descr="attenzione">
            <a:extLst>
              <a:ext uri="{FF2B5EF4-FFF2-40B4-BE49-F238E27FC236}">
                <a16:creationId xmlns:a16="http://schemas.microsoft.com/office/drawing/2014/main" id="{B6303842-2307-D6DD-41D4-0A322CE25088}"/>
              </a:ext>
            </a:extLst>
          </p:cNvPr>
          <p:cNvPicPr>
            <a:picLocks noChangeAspect="1" noChangeArrowheads="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0E52F2C2-1158-3AF4-1E68-B7177783B66D}"/>
              </a:ext>
            </a:extLst>
          </p:cNvPr>
          <p:cNvSpPr>
            <a:spLocks noGrp="1"/>
          </p:cNvSpPr>
          <p:nvPr>
            <p:ph type="ctrTitle"/>
          </p:nvPr>
        </p:nvSpPr>
        <p:spPr>
          <a:xfrm>
            <a:off x="820132" y="122548"/>
            <a:ext cx="10051312" cy="5929460"/>
          </a:xfrm>
        </p:spPr>
        <p:txBody>
          <a:bodyPr>
            <a:noAutofit/>
          </a:bodyPr>
          <a:lstStyle/>
          <a:p>
            <a:pPr algn="ctr"/>
            <a:br>
              <a:rPr lang="it-IT" sz="3200"/>
            </a:br>
            <a:r>
              <a:rPr lang="it-IT" sz="3600" b="1">
                <a:solidFill>
                  <a:schemeClr val="accent1"/>
                </a:solidFill>
              </a:rPr>
              <a:t>ATTENZIONE</a:t>
            </a:r>
            <a:br>
              <a:rPr lang="it-IT" sz="3200"/>
            </a:br>
            <a:r>
              <a:rPr lang="it-IT" sz="3200">
                <a:solidFill>
                  <a:schemeClr val="tx1"/>
                </a:solidFill>
              </a:rPr>
              <a:t>Ogni variazione riguardante i requisiti di ammissibilità dei soggetti indicati nell’Invito intervenuta dopo la presentazione della domanda, deve essere tempestivamente comunicata alla Regione per le necessarie verifiche e valutazioni. </a:t>
            </a:r>
            <a:br>
              <a:rPr lang="it-IT" sz="3200">
                <a:solidFill>
                  <a:schemeClr val="tx1"/>
                </a:solidFill>
              </a:rPr>
            </a:br>
            <a:r>
              <a:rPr lang="it-IT" sz="3200">
                <a:solidFill>
                  <a:schemeClr val="tx1"/>
                </a:solidFill>
              </a:rPr>
              <a:t>I requisiti di ammissibilità devono essere posseduti alla data di presentazione della domanda e devono essere conservati per la triennalità</a:t>
            </a:r>
            <a:r>
              <a:rPr lang="it-IT" sz="3200"/>
              <a:t>.</a:t>
            </a:r>
          </a:p>
        </p:txBody>
      </p:sp>
      <p:sp>
        <p:nvSpPr>
          <p:cNvPr id="48" name="Rectangle 41">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2795145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3197</Words>
  <Application>Microsoft Office PowerPoint</Application>
  <PresentationFormat>Widescreen</PresentationFormat>
  <Paragraphs>222</Paragraphs>
  <Slides>36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36</vt:i4>
      </vt:variant>
    </vt:vector>
  </HeadingPairs>
  <TitlesOfParts>
    <vt:vector size="41" baseType="lpstr">
      <vt:lpstr>Aptos</vt:lpstr>
      <vt:lpstr>Century Gothic</vt:lpstr>
      <vt:lpstr>Wingdings</vt:lpstr>
      <vt:lpstr>Wingdings 3</vt:lpstr>
      <vt:lpstr>Ione</vt:lpstr>
      <vt:lpstr>INVITO ALLA PRESENTAZIONE DI PROGETTI A VALENZA REGIONALE DI PRODUZIONE E FRUIZIONE DELLA MUSICA CONTEMPORANEA ORIGINALE DAL VIVO  (L.R. 2/2018, ART. 8). TRIENNIO 2024-2026</vt:lpstr>
      <vt:lpstr>Presentazione standard di PowerPoint</vt:lpstr>
      <vt:lpstr>Presentazione standard di PowerPoint</vt:lpstr>
      <vt:lpstr>CHI PUÒ PRESENTARE DOMANDA?</vt:lpstr>
      <vt:lpstr>REQUISITI DI AMMISSIBILITÀ </vt:lpstr>
      <vt:lpstr>VALORE DELLA PRODUZIONE: COSA È?</vt:lpstr>
      <vt:lpstr>REQUISITI DI AMMISSIBILITÀ </vt:lpstr>
      <vt:lpstr>COSA DEVE CONTENERE L’ACCORDO?</vt:lpstr>
      <vt:lpstr> ATTENZIONE Ogni variazione riguardante i requisiti di ammissibilità dei soggetti indicati nell’Invito intervenuta dopo la presentazione della domanda, deve essere tempestivamente comunicata alla Regione per le necessarie verifiche e valutazioni.  I requisiti di ammissibilità devono essere posseduti alla data di presentazione della domanda e devono essere conservati per la triennalità.</vt:lpstr>
      <vt:lpstr>CARATTERISTICHE DEL CONTRIBUTO</vt:lpstr>
      <vt:lpstr>PROGETTI AMMISSIBILI</vt:lpstr>
      <vt:lpstr>REQUISITI DEI PROGETTI</vt:lpstr>
      <vt:lpstr>NUOVI AUTORI/NUOVE AUTRICI/BAND EMERGENTI</vt:lpstr>
      <vt:lpstr>NUOVI AUTORI: VALENZA REGIONALE, PRIORITÀ E CRITERI DI VALUTAZIONE</vt:lpstr>
      <vt:lpstr>Presentazione standard di PowerPoint</vt:lpstr>
      <vt:lpstr>CREATIVITÀ: VALENZA REGIONALE, PRIORITÀ E CRITERI DI VALUTAZIONE</vt:lpstr>
      <vt:lpstr>Presentazione standard di PowerPoint</vt:lpstr>
      <vt:lpstr>CIRCUITI DI LOCALI E RETI DI FESTIVAL: VALENZA REGIONALE, PRIORITÀ E CRITERI DI VALUTAZIONE</vt:lpstr>
      <vt:lpstr>PROMOZIONE E CIRCUITAZIONE ALL’ESTERO</vt:lpstr>
      <vt:lpstr>PROMOZIONE E CIRCUITAZIONE ALL’ESTERO: VALENZA REGIONALE, PRIORITÀ E CRITERI DI VALUTAZIONE</vt:lpstr>
      <vt:lpstr>Presentazione standard di PowerPoint</vt:lpstr>
      <vt:lpstr>Presentazione standard di PowerPoint</vt:lpstr>
      <vt:lpstr>Presentazione standard di PowerPoint</vt:lpstr>
      <vt:lpstr>DOMANDA: COSA, COME, QUANDO </vt:lpstr>
      <vt:lpstr>DOMANDA (inoltre…)</vt:lpstr>
      <vt:lpstr>ISTRUTTORIA DI AMMISSIBILITÀ E VALUTAZIONE DI MERITO</vt:lpstr>
      <vt:lpstr>ASSEGNAZIONE E CONCESSIONE CONTRIBUTI</vt:lpstr>
      <vt:lpstr>REVOCA E RESTITUZIONE DEL CONTRIBUTO</vt:lpstr>
      <vt:lpstr>Presentazione standard di PowerPoint</vt:lpstr>
      <vt:lpstr>PROGRAMMA DI ATTIVITÀ (2025-2026)</vt:lpstr>
      <vt:lpstr>RENDICONTAZIONE</vt:lpstr>
      <vt:lpstr>RENDICONTAZIONE: NOVITÀ</vt:lpstr>
      <vt:lpstr>OBBLIGHI DEI SOGGETTI BENEFICIARI</vt:lpstr>
      <vt:lpstr>MODULISTICA</vt:lpstr>
      <vt:lpstr>MODULISTICA</vt:lpstr>
      <vt:lpstr>Presentazione standard di PowerPoint</vt:lpstr>
    </vt:vector>
  </TitlesOfParts>
  <Company>Regione Emilia-Romagna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INVITO ALLA PRESENTAZIONE DI PROGETTI A VALENZA REGIONALE DI PRODUZIONE E FRUIZIONE DELLA MUSICA CONTEMPORANEA ORIGINALE DAL VIVO (L.R. 2/2018, ART. 8). TRIENNIO 2024-2026</dc:title>
  <dc:creator>Di Salvo Laura</dc:creator>
  <cp:lastModifiedBy>Giuliano Simona Adalgisa Anna</cp:lastModifiedBy>
  <cp:revision>1</cp:revision>
  <dcterms:created xsi:type="dcterms:W3CDTF">2024-04-15T12:29:03Z</dcterms:created>
  <dcterms:modified xsi:type="dcterms:W3CDTF">2024-04-24T10:35:00Z</dcterms:modified>
</cp:coreProperties>
</file>